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67" r:id="rId6"/>
    <p:sldId id="263" r:id="rId7"/>
    <p:sldId id="264" r:id="rId8"/>
    <p:sldId id="265" r:id="rId9"/>
    <p:sldId id="268" r:id="rId10"/>
    <p:sldId id="266" r:id="rId11"/>
    <p:sldId id="262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9D2D"/>
    <a:srgbClr val="27C422"/>
    <a:srgbClr val="C41200"/>
    <a:srgbClr val="72DC58"/>
    <a:srgbClr val="ADADAD"/>
    <a:srgbClr val="E6E6E6"/>
    <a:srgbClr val="000000"/>
    <a:srgbClr val="437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15"/>
    <p:restoredTop sz="96356"/>
  </p:normalViewPr>
  <p:slideViewPr>
    <p:cSldViewPr snapToGrid="0" snapToObjects="1">
      <p:cViewPr>
        <p:scale>
          <a:sx n="90" d="100"/>
          <a:sy n="90" d="100"/>
        </p:scale>
        <p:origin x="45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daily entries on weekday morning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ENTRIES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AA5-F242-A39E-C6EBE99FBA95}"/>
              </c:ext>
            </c:extLst>
          </c:dPt>
          <c:dPt>
            <c:idx val="4"/>
            <c:invertIfNegative val="0"/>
            <c:bubble3D val="0"/>
            <c:spPr>
              <a:solidFill>
                <a:srgbClr val="4372C5"/>
              </a:solidFill>
              <a:ln>
                <a:solidFill>
                  <a:srgbClr val="509D2D"/>
                </a:solidFill>
              </a:ln>
              <a:effectLst/>
            </c:spPr>
          </c:dPt>
          <c:cat>
            <c:strRef>
              <c:f>Sheet1!$A$2:$A$8</c:f>
              <c:strCache>
                <c:ptCount val="7"/>
                <c:pt idx="0">
                  <c:v>R237</c:v>
                </c:pt>
                <c:pt idx="1">
                  <c:v>R237B</c:v>
                </c:pt>
                <c:pt idx="2">
                  <c:v>R238A</c:v>
                </c:pt>
                <c:pt idx="3">
                  <c:v>R236</c:v>
                </c:pt>
                <c:pt idx="4">
                  <c:v>R240</c:v>
                </c:pt>
                <c:pt idx="5">
                  <c:v>R238</c:v>
                </c:pt>
                <c:pt idx="6">
                  <c:v>R241A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24.727194254493401</c:v>
                </c:pt>
                <c:pt idx="1">
                  <c:v>112.745956359476</c:v>
                </c:pt>
                <c:pt idx="2">
                  <c:v>150.20785099128</c:v>
                </c:pt>
                <c:pt idx="3">
                  <c:v>157.735218545973</c:v>
                </c:pt>
                <c:pt idx="4">
                  <c:v>164.71401764336201</c:v>
                </c:pt>
                <c:pt idx="5">
                  <c:v>232.38736253514901</c:v>
                </c:pt>
                <c:pt idx="6">
                  <c:v>315.086167079917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A5-F242-A39E-C6EBE99FBA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58807775"/>
        <c:axId val="1757852815"/>
      </c:barChart>
      <c:catAx>
        <c:axId val="17588077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852815"/>
        <c:crosses val="autoZero"/>
        <c:auto val="1"/>
        <c:lblAlgn val="ctr"/>
        <c:lblOffset val="100"/>
        <c:noMultiLvlLbl val="0"/>
      </c:catAx>
      <c:valAx>
        <c:axId val="17578528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88077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Average daily exits on weekday morning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EXITS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DC8-C346-BB41-9478506C1AD8}"/>
              </c:ext>
            </c:extLst>
          </c:dPt>
          <c:dPt>
            <c:idx val="6"/>
            <c:invertIfNegative val="0"/>
            <c:bubble3D val="0"/>
            <c:spPr>
              <a:solidFill>
                <a:srgbClr val="4372C5"/>
              </a:solidFill>
              <a:ln>
                <a:noFill/>
              </a:ln>
              <a:effectLst/>
            </c:spPr>
          </c:dPt>
          <c:cat>
            <c:strRef>
              <c:f>Sheet1!$D$2:$D$8</c:f>
              <c:strCache>
                <c:ptCount val="7"/>
                <c:pt idx="0">
                  <c:v>R238A</c:v>
                </c:pt>
                <c:pt idx="1">
                  <c:v>R237</c:v>
                </c:pt>
                <c:pt idx="2">
                  <c:v>R237B</c:v>
                </c:pt>
                <c:pt idx="3">
                  <c:v>R236</c:v>
                </c:pt>
                <c:pt idx="4">
                  <c:v>R240</c:v>
                </c:pt>
                <c:pt idx="5">
                  <c:v>R238</c:v>
                </c:pt>
                <c:pt idx="6">
                  <c:v>R241A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44.5358970422581</c:v>
                </c:pt>
                <c:pt idx="1">
                  <c:v>99.809454198708494</c:v>
                </c:pt>
                <c:pt idx="2">
                  <c:v>171.108344103923</c:v>
                </c:pt>
                <c:pt idx="3">
                  <c:v>209.877646509317</c:v>
                </c:pt>
                <c:pt idx="4">
                  <c:v>267.03792501893003</c:v>
                </c:pt>
                <c:pt idx="5">
                  <c:v>286.75466887676203</c:v>
                </c:pt>
                <c:pt idx="6">
                  <c:v>415.01265243080098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A5-F242-A39E-C6EBE99FBA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58807775"/>
        <c:axId val="1757852815"/>
      </c:barChart>
      <c:catAx>
        <c:axId val="17588077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852815"/>
        <c:crosses val="autoZero"/>
        <c:auto val="1"/>
        <c:lblAlgn val="ctr"/>
        <c:lblOffset val="100"/>
        <c:noMultiLvlLbl val="0"/>
      </c:catAx>
      <c:valAx>
        <c:axId val="17578528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88077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daily entries on weekday morning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ENTRIES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AA5-F242-A39E-C6EBE99FBA95}"/>
              </c:ext>
            </c:extLst>
          </c:dPt>
          <c:dPt>
            <c:idx val="4"/>
            <c:invertIfNegative val="0"/>
            <c:bubble3D val="0"/>
            <c:spPr>
              <a:solidFill>
                <a:srgbClr val="4372C5"/>
              </a:solidFill>
              <a:ln>
                <a:solidFill>
                  <a:srgbClr val="509D2D"/>
                </a:solidFill>
              </a:ln>
              <a:effectLst/>
            </c:spPr>
          </c:dPt>
          <c:cat>
            <c:strRef>
              <c:f>Sheet1!$A$2:$A$8</c:f>
              <c:strCache>
                <c:ptCount val="7"/>
                <c:pt idx="0">
                  <c:v>R237</c:v>
                </c:pt>
                <c:pt idx="1">
                  <c:v>R237B</c:v>
                </c:pt>
                <c:pt idx="2">
                  <c:v>R238A</c:v>
                </c:pt>
                <c:pt idx="3">
                  <c:v>R236</c:v>
                </c:pt>
                <c:pt idx="4">
                  <c:v>R240</c:v>
                </c:pt>
                <c:pt idx="5">
                  <c:v>R238</c:v>
                </c:pt>
                <c:pt idx="6">
                  <c:v>R241A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24.727194254493401</c:v>
                </c:pt>
                <c:pt idx="1">
                  <c:v>112.745956359476</c:v>
                </c:pt>
                <c:pt idx="2">
                  <c:v>150.20785099128</c:v>
                </c:pt>
                <c:pt idx="3">
                  <c:v>157.735218545973</c:v>
                </c:pt>
                <c:pt idx="4">
                  <c:v>164.71401764336201</c:v>
                </c:pt>
                <c:pt idx="5">
                  <c:v>232.38736253514901</c:v>
                </c:pt>
                <c:pt idx="6">
                  <c:v>315.086167079917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A5-F242-A39E-C6EBE99FBA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58807775"/>
        <c:axId val="1757852815"/>
      </c:barChart>
      <c:catAx>
        <c:axId val="17588077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852815"/>
        <c:crosses val="autoZero"/>
        <c:auto val="1"/>
        <c:lblAlgn val="ctr"/>
        <c:lblOffset val="100"/>
        <c:noMultiLvlLbl val="0"/>
      </c:catAx>
      <c:valAx>
        <c:axId val="17578528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88077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Average daily exits on weekday morning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EXITS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DC8-C346-BB41-9478506C1AD8}"/>
              </c:ext>
            </c:extLst>
          </c:dPt>
          <c:dPt>
            <c:idx val="6"/>
            <c:invertIfNegative val="0"/>
            <c:bubble3D val="0"/>
            <c:spPr>
              <a:solidFill>
                <a:srgbClr val="4372C5"/>
              </a:solidFill>
              <a:ln>
                <a:noFill/>
              </a:ln>
              <a:effectLst/>
            </c:spPr>
          </c:dPt>
          <c:cat>
            <c:strRef>
              <c:f>Sheet1!$D$2:$D$8</c:f>
              <c:strCache>
                <c:ptCount val="7"/>
                <c:pt idx="0">
                  <c:v>R238A</c:v>
                </c:pt>
                <c:pt idx="1">
                  <c:v>R237</c:v>
                </c:pt>
                <c:pt idx="2">
                  <c:v>R237B</c:v>
                </c:pt>
                <c:pt idx="3">
                  <c:v>R236</c:v>
                </c:pt>
                <c:pt idx="4">
                  <c:v>R240</c:v>
                </c:pt>
                <c:pt idx="5">
                  <c:v>R238</c:v>
                </c:pt>
                <c:pt idx="6">
                  <c:v>R241A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44.5358970422581</c:v>
                </c:pt>
                <c:pt idx="1">
                  <c:v>99.809454198708494</c:v>
                </c:pt>
                <c:pt idx="2">
                  <c:v>171.108344103923</c:v>
                </c:pt>
                <c:pt idx="3">
                  <c:v>209.877646509317</c:v>
                </c:pt>
                <c:pt idx="4">
                  <c:v>267.03792501893003</c:v>
                </c:pt>
                <c:pt idx="5">
                  <c:v>286.75466887676203</c:v>
                </c:pt>
                <c:pt idx="6">
                  <c:v>415.01265243080098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A5-F242-A39E-C6EBE99FBA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58807775"/>
        <c:axId val="1757852815"/>
      </c:barChart>
      <c:catAx>
        <c:axId val="17588077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852815"/>
        <c:crosses val="autoZero"/>
        <c:auto val="1"/>
        <c:lblAlgn val="ctr"/>
        <c:lblOffset val="100"/>
        <c:noMultiLvlLbl val="0"/>
      </c:catAx>
      <c:valAx>
        <c:axId val="17578528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88077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8EEEA-7E1B-554A-A9C9-5ED9ABAB8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6ED9E-7479-E449-85FF-41C49CA98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48A15-0CBE-6D42-8F9E-70F3B7FE9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2981-7510-4949-BA9D-481A6D9BE38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21F93-1FC0-8241-AAD1-55DAC52D8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80D68-2619-9D44-AD60-38BD74450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1CCD9-6F5F-B24A-86B1-472C4AD3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13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56F50-B98D-8B44-BBF8-FD3787FE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38A69F-9F28-EA43-8005-66CD8D88E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C5DF0-E17D-BD4C-ADA7-D9BF9470B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2981-7510-4949-BA9D-481A6D9BE38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6D379-1072-014F-AE71-424351223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B002C-DD7F-BD4A-9745-79DAB1FF1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1CCD9-6F5F-B24A-86B1-472C4AD3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07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D5581-480F-BB49-85D9-E81E3EA2DE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382F03-C0BA-304B-AAB9-E9668F899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E92E5-460B-8249-9A3B-3136544CC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2981-7510-4949-BA9D-481A6D9BE38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39ADE-B395-4C43-9971-08B10268F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879BC-E1E4-8347-A86F-B87205D0B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1CCD9-6F5F-B24A-86B1-472C4AD3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48E43-5B0F-1748-A4E0-7D8F7104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16E23-1018-3D4F-85ED-CD2F40802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A293D-1392-594D-A552-92AEC43FA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2981-7510-4949-BA9D-481A6D9BE38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BE7F2-DDFE-2245-BFC3-F715868F3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ED49C-4CDD-944F-92EF-6B027B85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1CCD9-6F5F-B24A-86B1-472C4AD3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2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0847E-FF7E-BB46-9512-60A5CF1BB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58B80-0D91-4D4A-9E60-1D8F11A63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90026-E788-0940-A9C2-D622694BF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2981-7510-4949-BA9D-481A6D9BE38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A67C0-20F0-C54C-AA22-66926AC9E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C2DB9-C6DB-0241-B2E6-8752DD4DC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1CCD9-6F5F-B24A-86B1-472C4AD3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5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6D9D-6A7F-FA45-9B96-14492E7C1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6353B-FD6C-6A4C-A284-498CC86DAC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10EFC-7EB5-6E48-9DF3-08E1C90FB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4D7EB-D231-C949-9B65-8D469D415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2981-7510-4949-BA9D-481A6D9BE38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7ABA4-1EC8-3F4B-A3D5-B68056C8E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A9F27-7A49-6A4E-8B3D-409DB034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1CCD9-6F5F-B24A-86B1-472C4AD3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2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4E0A-F10C-5740-999B-C4DC7D01E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AFBDF-4002-C846-9249-13D1E987D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48291-89DE-CB4D-BE22-8569C3CC9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4446B-B222-624F-B294-CBF4761F01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34E7E-468B-B041-BB9B-771BDD90D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17456A-E8D6-9945-9B14-2F6F6E12E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2981-7510-4949-BA9D-481A6D9BE38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D3EC36-C789-C341-A6E2-AB9906BE4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CEC78F-431F-1940-8158-786AC9817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1CCD9-6F5F-B24A-86B1-472C4AD3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94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DE9A5-6DBA-5D4C-AE11-B9CF3D892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6E95F3-7526-BB48-8FE2-5A3993D3F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2981-7510-4949-BA9D-481A6D9BE38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D7FA1-FA5D-F14A-B36E-F5286F6D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49CC8-41CC-5244-BFDE-ABCBDD38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1CCD9-6F5F-B24A-86B1-472C4AD3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3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E662AE-02EB-A44E-932B-CE639B2EE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2981-7510-4949-BA9D-481A6D9BE38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0100B1-202E-FE43-9B3A-4486DAB89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B3DE5-9177-A14C-9E67-50F6CC96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1CCD9-6F5F-B24A-86B1-472C4AD3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6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0F4C-A284-AC44-A30F-4A9C9B26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EDF3F-B5A8-B74C-8612-9E605AA11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BDEA0-FBC0-B246-9479-D227CD153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AF79F-C3A3-CE41-9E53-E948AC5BC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2981-7510-4949-BA9D-481A6D9BE38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E23FC-189C-AD4F-BDD7-19599E751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DACF8-A276-5D46-88E9-FA16A5D3D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1CCD9-6F5F-B24A-86B1-472C4AD3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90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9D916-7D8A-134A-A7BA-11D7E2F9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9CE270-9AD2-8F4F-8F52-41C80FEAB3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7B52A-9858-7E46-8F54-FCD05D7B8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1E5D9-5801-624E-BB13-7311BB451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D2981-7510-4949-BA9D-481A6D9BE38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4539D-C352-874C-8646-03B0AD6C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4029A-8E5B-CA4C-830E-C5280CB7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1CCD9-6F5F-B24A-86B1-472C4AD3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56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C88F43-04FA-0942-9786-F0C70C2EB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0E529-F79C-AE4A-8D1B-282BC9A36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785BE-0923-E24F-AF12-907EFA783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D2981-7510-4949-BA9D-481A6D9BE38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00DF7-96CA-C44B-811C-F0C75498F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936BB-558F-7145-A315-81773D4A5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1CCD9-6F5F-B24A-86B1-472C4AD37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2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dc.noaa.gov/cdo-web/datasets/GHCND/stations/GHCND:USW00094728/detail" TargetMode="External"/><Relationship Id="rId2" Type="http://schemas.openxmlformats.org/officeDocument/2006/relationships/hyperlink" Target="http://mta.info/developers/turnsti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itymapper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9E47-0A34-0742-ADA4-E8F1D8F64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451" y="864450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Passenger entrance recommendation engine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E5C2B8-D7A1-464C-9E14-AF2D7CC46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451" y="4976156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Metis, New York</a:t>
            </a:r>
          </a:p>
          <a:p>
            <a:pPr algn="l"/>
            <a:r>
              <a:rPr lang="en-US" dirty="0"/>
              <a:t>09.28.2018</a:t>
            </a:r>
          </a:p>
          <a:p>
            <a:pPr algn="l"/>
            <a:r>
              <a:rPr lang="en-US" dirty="0"/>
              <a:t>Emma Huang, Rob Murray-Rust, Brendon </a:t>
            </a:r>
            <a:r>
              <a:rPr lang="en-US" dirty="0" err="1"/>
              <a:t>Happ</a:t>
            </a:r>
            <a:r>
              <a:rPr lang="en-US" dirty="0"/>
              <a:t>, </a:t>
            </a:r>
            <a:r>
              <a:rPr lang="en-US" dirty="0" err="1"/>
              <a:t>Krisztian</a:t>
            </a:r>
            <a:r>
              <a:rPr lang="en-US" dirty="0"/>
              <a:t> Sandor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CA21A-B014-6446-B5F1-D1DC1353A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01" y="3584154"/>
            <a:ext cx="1810721" cy="109713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92EEC60A-05E6-0A4B-ADA6-07CCD32893AD}"/>
              </a:ext>
            </a:extLst>
          </p:cNvPr>
          <p:cNvSpPr txBox="1">
            <a:spLocks/>
          </p:cNvSpPr>
          <p:nvPr/>
        </p:nvSpPr>
        <p:spPr>
          <a:xfrm>
            <a:off x="586451" y="4314835"/>
            <a:ext cx="930377" cy="3854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Client:</a:t>
            </a:r>
          </a:p>
        </p:txBody>
      </p:sp>
    </p:spTree>
    <p:extLst>
      <p:ext uri="{BB962C8B-B14F-4D97-AF65-F5344CB8AC3E}">
        <p14:creationId xmlns:p14="http://schemas.microsoft.com/office/powerpoint/2010/main" val="2040198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help you integrate the best entrance recommendation into the application?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8EBCC0-B42F-3A48-B4E3-101D87D1E75F}"/>
              </a:ext>
            </a:extLst>
          </p:cNvPr>
          <p:cNvSpPr txBox="1"/>
          <p:nvPr/>
        </p:nvSpPr>
        <p:spPr>
          <a:xfrm>
            <a:off x="960362" y="1483545"/>
            <a:ext cx="60286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Grand Central Station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C228EE-21BE-0A49-82A4-E194BBC26B87}"/>
              </a:ext>
            </a:extLst>
          </p:cNvPr>
          <p:cNvSpPr txBox="1"/>
          <p:nvPr/>
        </p:nvSpPr>
        <p:spPr>
          <a:xfrm>
            <a:off x="960361" y="2168920"/>
            <a:ext cx="67120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dirty="0"/>
              <a:t>The best entrance is only 1 block away from the closest entrance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A72D85-352E-2B49-8B4F-FD1901C053C2}"/>
              </a:ext>
            </a:extLst>
          </p:cNvPr>
          <p:cNvCxnSpPr>
            <a:cxnSpLocks/>
          </p:cNvCxnSpPr>
          <p:nvPr/>
        </p:nvCxnSpPr>
        <p:spPr>
          <a:xfrm>
            <a:off x="960699" y="2554005"/>
            <a:ext cx="10393101" cy="0"/>
          </a:xfrm>
          <a:prstGeom prst="line">
            <a:avLst/>
          </a:prstGeom>
          <a:ln>
            <a:solidFill>
              <a:srgbClr val="509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9759E8F-48C4-1B4D-A9A8-3F121A41CC63}"/>
              </a:ext>
            </a:extLst>
          </p:cNvPr>
          <p:cNvSpPr txBox="1"/>
          <p:nvPr/>
        </p:nvSpPr>
        <p:spPr>
          <a:xfrm>
            <a:off x="960362" y="6478357"/>
            <a:ext cx="602867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900" dirty="0"/>
              <a:t>Source: please see appendix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FEB46-4688-684D-9A3B-93874078A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61" y="2656815"/>
            <a:ext cx="5654752" cy="375051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20DC1BF-77B2-8C48-8EE7-66E57F0FB417}"/>
              </a:ext>
            </a:extLst>
          </p:cNvPr>
          <p:cNvSpPr/>
          <p:nvPr/>
        </p:nvSpPr>
        <p:spPr>
          <a:xfrm>
            <a:off x="2814977" y="5229275"/>
            <a:ext cx="242636" cy="21426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2450DA-AD22-004A-AD1A-451B6F3C3762}"/>
              </a:ext>
            </a:extLst>
          </p:cNvPr>
          <p:cNvCxnSpPr>
            <a:cxnSpLocks/>
          </p:cNvCxnSpPr>
          <p:nvPr/>
        </p:nvCxnSpPr>
        <p:spPr>
          <a:xfrm flipV="1">
            <a:off x="3000551" y="4678757"/>
            <a:ext cx="378405" cy="55726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CD7678B-DE5D-0946-9727-D92554BCB9FC}"/>
              </a:ext>
            </a:extLst>
          </p:cNvPr>
          <p:cNvSpPr/>
          <p:nvPr/>
        </p:nvSpPr>
        <p:spPr>
          <a:xfrm>
            <a:off x="3314776" y="4493145"/>
            <a:ext cx="214312" cy="224754"/>
          </a:xfrm>
          <a:prstGeom prst="rect">
            <a:avLst/>
          </a:prstGeom>
          <a:solidFill>
            <a:srgbClr val="C41200">
              <a:alpha val="5372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E224FA-F06A-0048-91F5-2D3B521AEDE7}"/>
              </a:ext>
            </a:extLst>
          </p:cNvPr>
          <p:cNvSpPr/>
          <p:nvPr/>
        </p:nvSpPr>
        <p:spPr>
          <a:xfrm>
            <a:off x="3061121" y="4259599"/>
            <a:ext cx="214312" cy="224754"/>
          </a:xfrm>
          <a:prstGeom prst="rect">
            <a:avLst/>
          </a:prstGeom>
          <a:solidFill>
            <a:srgbClr val="27C422">
              <a:alpha val="5333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C12246A9-AD90-5048-B3AC-7EF23DD72059}"/>
              </a:ext>
            </a:extLst>
          </p:cNvPr>
          <p:cNvSpPr/>
          <p:nvPr/>
        </p:nvSpPr>
        <p:spPr>
          <a:xfrm>
            <a:off x="7001373" y="2846236"/>
            <a:ext cx="3429000" cy="1871663"/>
          </a:xfrm>
          <a:prstGeom prst="wedgeRectCallout">
            <a:avLst>
              <a:gd name="adj1" fmla="val -129999"/>
              <a:gd name="adj2" fmla="val 43416"/>
            </a:avLst>
          </a:prstGeom>
          <a:noFill/>
          <a:ln>
            <a:solidFill>
              <a:srgbClr val="509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err="1">
                <a:solidFill>
                  <a:schemeClr val="tx1"/>
                </a:solidFill>
              </a:rPr>
              <a:t>Citymapper</a:t>
            </a:r>
            <a:r>
              <a:rPr lang="en-US" sz="2400" b="1" dirty="0">
                <a:solidFill>
                  <a:schemeClr val="tx1"/>
                </a:solidFill>
              </a:rPr>
              <a:t> bot:</a:t>
            </a:r>
          </a:p>
          <a:p>
            <a:r>
              <a:rPr lang="en-US" sz="2400" dirty="0">
                <a:solidFill>
                  <a:schemeClr val="tx1"/>
                </a:solidFill>
              </a:rPr>
              <a:t>Would you like to switch to the best entrance?</a:t>
            </a:r>
          </a:p>
        </p:txBody>
      </p:sp>
    </p:spTree>
    <p:extLst>
      <p:ext uri="{BB962C8B-B14F-4D97-AF65-F5344CB8AC3E}">
        <p14:creationId xmlns:p14="http://schemas.microsoft.com/office/powerpoint/2010/main" val="3653314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EC2AD-8189-F24C-86CB-397D611D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582948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followed a thorough methodology to define the recommendation engine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44790-27E4-F540-8A19-F86B145E3B68}"/>
              </a:ext>
            </a:extLst>
          </p:cNvPr>
          <p:cNvSpPr txBox="1"/>
          <p:nvPr/>
        </p:nvSpPr>
        <p:spPr>
          <a:xfrm>
            <a:off x="960361" y="1945213"/>
            <a:ext cx="399891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200" b="1" dirty="0"/>
              <a:t>Our steps in the analysis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960699" y="2209707"/>
            <a:ext cx="10393101" cy="0"/>
          </a:xfrm>
          <a:prstGeom prst="line">
            <a:avLst/>
          </a:prstGeom>
          <a:ln>
            <a:solidFill>
              <a:srgbClr val="509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DD950D-7C8A-8746-8B1B-E42CFC294405}"/>
              </a:ext>
            </a:extLst>
          </p:cNvPr>
          <p:cNvSpPr txBox="1"/>
          <p:nvPr/>
        </p:nvSpPr>
        <p:spPr>
          <a:xfrm>
            <a:off x="960362" y="2474202"/>
            <a:ext cx="4838010" cy="3785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200" b="1" dirty="0"/>
              <a:t>Used the full year 2018 </a:t>
            </a:r>
            <a:r>
              <a:rPr lang="en-US" sz="1200" dirty="0"/>
              <a:t>MTA turnstile dataset, with the following assumptions:</a:t>
            </a:r>
          </a:p>
          <a:p>
            <a:pPr marL="800100" lvl="1" indent="-342900"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1200" dirty="0"/>
              <a:t>AM commute hours [5am – 12pm)</a:t>
            </a:r>
            <a:endParaRPr lang="en-US" sz="1200" b="1" dirty="0">
              <a:solidFill>
                <a:srgbClr val="509D2D"/>
              </a:solidFill>
            </a:endParaRPr>
          </a:p>
          <a:p>
            <a:pPr marL="800100" lvl="1" indent="-342900"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1200" dirty="0"/>
              <a:t>PM commute hours [4pm – 11pm)</a:t>
            </a:r>
          </a:p>
          <a:p>
            <a:pPr marL="800100" lvl="1" indent="-342900"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1200" dirty="0"/>
              <a:t>Rain threshold 0.5in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200" b="1" dirty="0"/>
              <a:t>Cleaned the dataset from data issues</a:t>
            </a:r>
            <a:r>
              <a:rPr lang="en-US" sz="1200" dirty="0"/>
              <a:t>, e.g. </a:t>
            </a:r>
          </a:p>
          <a:p>
            <a:pPr marL="800100" lvl="1" indent="-342900"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1200" dirty="0"/>
              <a:t>Turnstile counters occasionally resetting to 0</a:t>
            </a:r>
          </a:p>
          <a:p>
            <a:pPr marL="800100" lvl="1" indent="-342900"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1200" dirty="0"/>
              <a:t>Turnstiles counting backwards and occasionally turning negative</a:t>
            </a:r>
          </a:p>
          <a:p>
            <a:pPr marL="800100" lvl="1" indent="-342900">
              <a:spcAft>
                <a:spcPts val="1200"/>
              </a:spcAft>
              <a:buFont typeface="Wingdings" pitchFamily="2" charset="2"/>
              <a:buChar char="ü"/>
            </a:pPr>
            <a:r>
              <a:rPr lang="en-US" sz="1200" dirty="0"/>
              <a:t>Turnstile counters exceeding 20,000 passengers entries per day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200" b="1" dirty="0"/>
              <a:t>Included </a:t>
            </a:r>
            <a:r>
              <a:rPr lang="en-US" sz="1200" b="1" dirty="0" err="1"/>
              <a:t>noaa.gov</a:t>
            </a:r>
            <a:r>
              <a:rPr lang="en-US" sz="1200" b="1" dirty="0"/>
              <a:t> data for Central Park precipitation </a:t>
            </a:r>
            <a:r>
              <a:rPr lang="en-US" sz="1200" dirty="0"/>
              <a:t>to analyze weather effects on turnstile traffic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200" b="1" dirty="0"/>
              <a:t>Calculated station entrance recommendation index </a:t>
            </a:r>
            <a:r>
              <a:rPr lang="en-US" sz="1200" dirty="0"/>
              <a:t>based on our proprietary formula: (# Entries/# Exits)</a:t>
            </a:r>
            <a:r>
              <a:rPr lang="en-US" sz="1200" baseline="30000" dirty="0"/>
              <a:t>2</a:t>
            </a:r>
            <a:r>
              <a:rPr lang="en-US" sz="1200" dirty="0"/>
              <a:t> / (# Entries)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030A8C-2345-8447-9F25-D6F53E1F8211}"/>
              </a:ext>
            </a:extLst>
          </p:cNvPr>
          <p:cNvSpPr txBox="1"/>
          <p:nvPr/>
        </p:nvSpPr>
        <p:spPr>
          <a:xfrm>
            <a:off x="6360700" y="1945213"/>
            <a:ext cx="399891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200" b="1" dirty="0"/>
              <a:t>Datasets used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39D7DF-1A23-B945-BD05-3D82FA64CF35}"/>
              </a:ext>
            </a:extLst>
          </p:cNvPr>
          <p:cNvSpPr txBox="1"/>
          <p:nvPr/>
        </p:nvSpPr>
        <p:spPr>
          <a:xfrm>
            <a:off x="6360701" y="2474202"/>
            <a:ext cx="483801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200" dirty="0"/>
              <a:t>MTA turnstile dataset (</a:t>
            </a:r>
            <a:r>
              <a:rPr lang="en-US" sz="1200" dirty="0">
                <a:hlinkClick r:id="rId2"/>
              </a:rPr>
              <a:t>http://mta.info/developers/turnstile.html</a:t>
            </a:r>
            <a:r>
              <a:rPr lang="en-US" sz="1200" dirty="0"/>
              <a:t>)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200" dirty="0"/>
              <a:t>NOAA.GOV weather data (</a:t>
            </a:r>
            <a:r>
              <a:rPr lang="en-US" sz="1200" dirty="0">
                <a:hlinkClick r:id="rId3"/>
              </a:rPr>
              <a:t>https://www.ncdc.noaa.gov/cdo-web/datasets/GHCND/stations/GHCND:USW00094728/detail</a:t>
            </a:r>
            <a:r>
              <a:rPr lang="en-US" sz="1200" dirty="0"/>
              <a:t>)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200" dirty="0"/>
              <a:t>Google images (including those about </a:t>
            </a:r>
            <a:r>
              <a:rPr lang="en-US" sz="1200" dirty="0" err="1"/>
              <a:t>Citymapper</a:t>
            </a:r>
            <a:r>
              <a:rPr lang="en-US" sz="1200" dirty="0"/>
              <a:t>, </a:t>
            </a:r>
            <a:r>
              <a:rPr lang="en-US" sz="1200" dirty="0">
                <a:hlinkClick r:id="rId4"/>
              </a:rPr>
              <a:t>http://citymapper.com/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1924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Subway passengers are wasting time on their commute and we can help </a:t>
            </a:r>
            <a:r>
              <a:rPr lang="en-US" dirty="0" err="1"/>
              <a:t>Citymapper</a:t>
            </a:r>
            <a:r>
              <a:rPr lang="en-US" dirty="0"/>
              <a:t> users to save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44790-27E4-F540-8A19-F86B145E3B68}"/>
              </a:ext>
            </a:extLst>
          </p:cNvPr>
          <p:cNvSpPr txBox="1"/>
          <p:nvPr/>
        </p:nvSpPr>
        <p:spPr>
          <a:xfrm>
            <a:off x="960362" y="1801295"/>
            <a:ext cx="351870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dirty="0"/>
              <a:t>What is the problem?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71CDE-30F6-C84E-91F0-2DDE9646623E}"/>
              </a:ext>
            </a:extLst>
          </p:cNvPr>
          <p:cNvSpPr txBox="1"/>
          <p:nvPr/>
        </p:nvSpPr>
        <p:spPr>
          <a:xfrm>
            <a:off x="6519423" y="1801295"/>
            <a:ext cx="351870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dirty="0"/>
              <a:t>How we can help you?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960699" y="2209707"/>
            <a:ext cx="10393101" cy="0"/>
          </a:xfrm>
          <a:prstGeom prst="line">
            <a:avLst/>
          </a:prstGeom>
          <a:ln>
            <a:solidFill>
              <a:srgbClr val="509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DD950D-7C8A-8746-8B1B-E42CFC294405}"/>
              </a:ext>
            </a:extLst>
          </p:cNvPr>
          <p:cNvSpPr txBox="1"/>
          <p:nvPr/>
        </p:nvSpPr>
        <p:spPr>
          <a:xfrm>
            <a:off x="1157468" y="2998614"/>
            <a:ext cx="43520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000" dirty="0"/>
              <a:t>…not aware of the </a:t>
            </a:r>
            <a:r>
              <a:rPr lang="en-US" sz="2000" b="1" dirty="0">
                <a:solidFill>
                  <a:srgbClr val="509D2D"/>
                </a:solidFill>
              </a:rPr>
              <a:t>hidden entrances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1F0DAE-B1D4-8749-A99D-046C8B929B7A}"/>
              </a:ext>
            </a:extLst>
          </p:cNvPr>
          <p:cNvSpPr txBox="1"/>
          <p:nvPr/>
        </p:nvSpPr>
        <p:spPr>
          <a:xfrm>
            <a:off x="960698" y="2437588"/>
            <a:ext cx="482664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Riders are…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CE8A9A-A2F9-064B-AD92-52E011E63027}"/>
              </a:ext>
            </a:extLst>
          </p:cNvPr>
          <p:cNvSpPr txBox="1"/>
          <p:nvPr/>
        </p:nvSpPr>
        <p:spPr>
          <a:xfrm>
            <a:off x="1157468" y="4069928"/>
            <a:ext cx="435208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000" dirty="0"/>
              <a:t>…not avoiding </a:t>
            </a:r>
            <a:r>
              <a:rPr lang="en-US" sz="2000" b="1" dirty="0">
                <a:solidFill>
                  <a:srgbClr val="509D2D"/>
                </a:solidFill>
              </a:rPr>
              <a:t>bottlenecks at two-way turnstiles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39BEAC-8868-474D-B5C3-030BF8273FC7}"/>
              </a:ext>
            </a:extLst>
          </p:cNvPr>
          <p:cNvSpPr txBox="1"/>
          <p:nvPr/>
        </p:nvSpPr>
        <p:spPr>
          <a:xfrm>
            <a:off x="1157468" y="5449019"/>
            <a:ext cx="435208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000" dirty="0"/>
              <a:t>…not sure how to </a:t>
            </a:r>
            <a:r>
              <a:rPr lang="en-US" sz="2000" b="1" dirty="0">
                <a:solidFill>
                  <a:srgbClr val="509D2D"/>
                </a:solidFill>
              </a:rPr>
              <a:t>avoid entrance delays</a:t>
            </a:r>
            <a:r>
              <a:rPr lang="en-US" sz="2000" dirty="0"/>
              <a:t> due to weather effects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94AC07-F779-9846-A0C8-A1158E1DCE47}"/>
              </a:ext>
            </a:extLst>
          </p:cNvPr>
          <p:cNvCxnSpPr>
            <a:cxnSpLocks/>
          </p:cNvCxnSpPr>
          <p:nvPr/>
        </p:nvCxnSpPr>
        <p:spPr>
          <a:xfrm>
            <a:off x="5997615" y="2209707"/>
            <a:ext cx="0" cy="3947198"/>
          </a:xfrm>
          <a:prstGeom prst="line">
            <a:avLst/>
          </a:prstGeom>
          <a:ln>
            <a:solidFill>
              <a:srgbClr val="509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C09F020-00A8-C942-B543-59F0C3E21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358" y="2776328"/>
            <a:ext cx="1337504" cy="7523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DD6F2B-8A71-CA48-8604-B682A8A44EDF}"/>
              </a:ext>
            </a:extLst>
          </p:cNvPr>
          <p:cNvSpPr txBox="1"/>
          <p:nvPr/>
        </p:nvSpPr>
        <p:spPr>
          <a:xfrm>
            <a:off x="7672697" y="2998614"/>
            <a:ext cx="368110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/>
              <a:t>Timesaving</a:t>
            </a:r>
            <a:r>
              <a:rPr lang="en-US" sz="2000" dirty="0"/>
              <a:t> for your users…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872ACD-8815-BE43-BDE9-3F10DF30F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820" y="2008438"/>
            <a:ext cx="402538" cy="40253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55F7B6-5092-604C-BB95-98ECDA44AF86}"/>
              </a:ext>
            </a:extLst>
          </p:cNvPr>
          <p:cNvSpPr txBox="1"/>
          <p:nvPr/>
        </p:nvSpPr>
        <p:spPr>
          <a:xfrm>
            <a:off x="7672697" y="4745723"/>
            <a:ext cx="368110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…hence </a:t>
            </a:r>
            <a:r>
              <a:rPr lang="en-US" sz="2000" b="1" dirty="0"/>
              <a:t>more users </a:t>
            </a:r>
            <a:r>
              <a:rPr lang="en-US" sz="2000" dirty="0"/>
              <a:t>for you!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93798E9-FF69-2245-B604-0C480B8EB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17" r="48848"/>
          <a:stretch/>
        </p:blipFill>
        <p:spPr>
          <a:xfrm>
            <a:off x="6659637" y="4441152"/>
            <a:ext cx="736585" cy="91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21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stations have huge commute traffic, hence substantial optimization potential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44790-27E4-F540-8A19-F86B145E3B68}"/>
              </a:ext>
            </a:extLst>
          </p:cNvPr>
          <p:cNvSpPr txBox="1"/>
          <p:nvPr/>
        </p:nvSpPr>
        <p:spPr>
          <a:xfrm>
            <a:off x="960362" y="1689386"/>
            <a:ext cx="419586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Some stations are more affected by commute traffic than others…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71CDE-30F6-C84E-91F0-2DDE9646623E}"/>
              </a:ext>
            </a:extLst>
          </p:cNvPr>
          <p:cNvSpPr txBox="1"/>
          <p:nvPr/>
        </p:nvSpPr>
        <p:spPr>
          <a:xfrm>
            <a:off x="6348689" y="1689386"/>
            <a:ext cx="50051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800" dirty="0"/>
              <a:t>… for clarity we will explain our concept via Grand Central station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960699" y="2329834"/>
            <a:ext cx="10393101" cy="0"/>
          </a:xfrm>
          <a:prstGeom prst="line">
            <a:avLst/>
          </a:prstGeom>
          <a:ln>
            <a:solidFill>
              <a:srgbClr val="509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94AC07-F779-9846-A0C8-A1158E1DCE47}"/>
              </a:ext>
            </a:extLst>
          </p:cNvPr>
          <p:cNvCxnSpPr>
            <a:cxnSpLocks/>
          </p:cNvCxnSpPr>
          <p:nvPr/>
        </p:nvCxnSpPr>
        <p:spPr>
          <a:xfrm>
            <a:off x="5951506" y="2329834"/>
            <a:ext cx="0" cy="4199745"/>
          </a:xfrm>
          <a:prstGeom prst="line">
            <a:avLst/>
          </a:prstGeom>
          <a:ln>
            <a:solidFill>
              <a:srgbClr val="509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9872ACD-8815-BE43-BDE9-3F10DF30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711" y="2128565"/>
            <a:ext cx="402538" cy="402538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7821C139-8AF4-644C-A778-2AF29014B14D}"/>
              </a:ext>
            </a:extLst>
          </p:cNvPr>
          <p:cNvSpPr/>
          <p:nvPr/>
        </p:nvSpPr>
        <p:spPr>
          <a:xfrm>
            <a:off x="2340875" y="6173299"/>
            <a:ext cx="213439" cy="218544"/>
          </a:xfrm>
          <a:prstGeom prst="ellipse">
            <a:avLst/>
          </a:prstGeom>
          <a:solidFill>
            <a:srgbClr val="E6E6E6"/>
          </a:solidFill>
          <a:ln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46ABBD-EDCE-F946-89A3-FCEB95E6972D}"/>
              </a:ext>
            </a:extLst>
          </p:cNvPr>
          <p:cNvSpPr txBox="1"/>
          <p:nvPr/>
        </p:nvSpPr>
        <p:spPr>
          <a:xfrm>
            <a:off x="1214616" y="6187369"/>
            <a:ext cx="106600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200" dirty="0"/>
              <a:t>Grand Central St.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746AC2C-8C1A-F246-8444-B4D14F509DD2}"/>
              </a:ext>
            </a:extLst>
          </p:cNvPr>
          <p:cNvSpPr/>
          <p:nvPr/>
        </p:nvSpPr>
        <p:spPr>
          <a:xfrm>
            <a:off x="957870" y="6173025"/>
            <a:ext cx="213439" cy="213439"/>
          </a:xfrm>
          <a:prstGeom prst="ellipse">
            <a:avLst/>
          </a:prstGeom>
          <a:solidFill>
            <a:srgbClr val="72DC58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50475F-7EA4-CD4A-8B28-397EC6987C61}"/>
              </a:ext>
            </a:extLst>
          </p:cNvPr>
          <p:cNvSpPr txBox="1"/>
          <p:nvPr/>
        </p:nvSpPr>
        <p:spPr>
          <a:xfrm>
            <a:off x="2624528" y="6182032"/>
            <a:ext cx="109935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200" dirty="0"/>
              <a:t>All other stations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961F31-82AE-EA45-AC2A-55290CA61C33}"/>
              </a:ext>
            </a:extLst>
          </p:cNvPr>
          <p:cNvSpPr txBox="1"/>
          <p:nvPr/>
        </p:nvSpPr>
        <p:spPr>
          <a:xfrm>
            <a:off x="4025559" y="6182032"/>
            <a:ext cx="165811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1200" dirty="0"/>
              <a:t>Total foot traffic per day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4874EE9-F23E-E34F-A5F6-0036E78D2B08}"/>
              </a:ext>
            </a:extLst>
          </p:cNvPr>
          <p:cNvGrpSpPr/>
          <p:nvPr/>
        </p:nvGrpSpPr>
        <p:grpSpPr>
          <a:xfrm>
            <a:off x="3760148" y="6173025"/>
            <a:ext cx="213997" cy="213439"/>
            <a:chOff x="4699285" y="6173025"/>
            <a:chExt cx="213997" cy="21343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C0E3054-84D8-9445-8DF6-E8832E9892CE}"/>
                </a:ext>
              </a:extLst>
            </p:cNvPr>
            <p:cNvSpPr/>
            <p:nvPr/>
          </p:nvSpPr>
          <p:spPr>
            <a:xfrm>
              <a:off x="4699285" y="6173025"/>
              <a:ext cx="213439" cy="21343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DAD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Quad Arrow 10">
              <a:extLst>
                <a:ext uri="{FF2B5EF4-FFF2-40B4-BE49-F238E27FC236}">
                  <a16:creationId xmlns:a16="http://schemas.microsoft.com/office/drawing/2014/main" id="{8605558E-3E28-FE47-A766-C27CE97FDD97}"/>
                </a:ext>
              </a:extLst>
            </p:cNvPr>
            <p:cNvSpPr/>
            <p:nvPr/>
          </p:nvSpPr>
          <p:spPr>
            <a:xfrm>
              <a:off x="4706571" y="6174330"/>
              <a:ext cx="206711" cy="207356"/>
            </a:xfrm>
            <a:prstGeom prst="quadArrow">
              <a:avLst>
                <a:gd name="adj1" fmla="val 8457"/>
                <a:gd name="adj2" fmla="val 17213"/>
                <a:gd name="adj3" fmla="val 15465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A40CA7E-5400-6841-9D1B-F82A0A1F2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690" y="2485888"/>
            <a:ext cx="5005109" cy="24550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0FAF17-D72A-9D4D-92AB-671569FD562E}"/>
              </a:ext>
            </a:extLst>
          </p:cNvPr>
          <p:cNvSpPr txBox="1"/>
          <p:nvPr/>
        </p:nvSpPr>
        <p:spPr>
          <a:xfrm>
            <a:off x="7352308" y="5047234"/>
            <a:ext cx="400149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en-US" sz="1800" dirty="0"/>
              <a:t>Entrances on </a:t>
            </a:r>
            <a:r>
              <a:rPr lang="en-US" sz="1800" b="1" dirty="0">
                <a:solidFill>
                  <a:srgbClr val="509D2D"/>
                </a:solidFill>
              </a:rPr>
              <a:t>multiple streets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800" dirty="0"/>
              <a:t>Has </a:t>
            </a:r>
            <a:r>
              <a:rPr lang="en-US" sz="1800" b="1" dirty="0">
                <a:solidFill>
                  <a:srgbClr val="509D2D"/>
                </a:solidFill>
              </a:rPr>
              <a:t>‘hidden’ entrances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800" dirty="0"/>
              <a:t>Has huge </a:t>
            </a:r>
            <a:r>
              <a:rPr lang="en-US" sz="1800" b="1" dirty="0">
                <a:solidFill>
                  <a:srgbClr val="509D2D"/>
                </a:solidFill>
              </a:rPr>
              <a:t>commute</a:t>
            </a:r>
            <a:r>
              <a:rPr lang="en-US" sz="1800" dirty="0"/>
              <a:t> traffic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800" dirty="0"/>
              <a:t>Shows strong </a:t>
            </a:r>
            <a:r>
              <a:rPr lang="en-US" sz="1800" b="1" dirty="0">
                <a:solidFill>
                  <a:srgbClr val="509D2D"/>
                </a:solidFill>
              </a:rPr>
              <a:t>directional effect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8CAB73-A2EC-DB44-A663-D40C9943A0FA}"/>
              </a:ext>
            </a:extLst>
          </p:cNvPr>
          <p:cNvSpPr txBox="1"/>
          <p:nvPr/>
        </p:nvSpPr>
        <p:spPr>
          <a:xfrm>
            <a:off x="6348691" y="5047234"/>
            <a:ext cx="85455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b="1" dirty="0">
                <a:solidFill>
                  <a:srgbClr val="509D2D"/>
                </a:solidFill>
              </a:rPr>
              <a:t>Why</a:t>
            </a:r>
            <a:r>
              <a:rPr lang="en-US" sz="1800" dirty="0"/>
              <a:t> Grand Central?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D3BD66-0775-D94A-B685-B569ED067BC4}"/>
              </a:ext>
            </a:extLst>
          </p:cNvPr>
          <p:cNvCxnSpPr>
            <a:cxnSpLocks/>
          </p:cNvCxnSpPr>
          <p:nvPr/>
        </p:nvCxnSpPr>
        <p:spPr>
          <a:xfrm>
            <a:off x="7203244" y="5047234"/>
            <a:ext cx="0" cy="1482345"/>
          </a:xfrm>
          <a:prstGeom prst="line">
            <a:avLst/>
          </a:prstGeom>
          <a:ln>
            <a:solidFill>
              <a:srgbClr val="509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DECC8DA-DB7A-1846-9698-B4922383A4E1}"/>
              </a:ext>
            </a:extLst>
          </p:cNvPr>
          <p:cNvSpPr txBox="1"/>
          <p:nvPr/>
        </p:nvSpPr>
        <p:spPr>
          <a:xfrm>
            <a:off x="960362" y="6478357"/>
            <a:ext cx="602867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900" dirty="0"/>
              <a:t>Source: please see appendix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0EB2F6A-3F11-D740-A58C-D4BB9FC90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07" y="2485888"/>
            <a:ext cx="4726262" cy="359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08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50DE6D3-BB51-8146-A184-511A4C94C9CD}"/>
              </a:ext>
            </a:extLst>
          </p:cNvPr>
          <p:cNvSpPr/>
          <p:nvPr/>
        </p:nvSpPr>
        <p:spPr>
          <a:xfrm>
            <a:off x="4099407" y="5669417"/>
            <a:ext cx="2799353" cy="264885"/>
          </a:xfrm>
          <a:prstGeom prst="rect">
            <a:avLst/>
          </a:prstGeom>
          <a:solidFill>
            <a:srgbClr val="509D2D"/>
          </a:solidFill>
          <a:ln>
            <a:solidFill>
              <a:srgbClr val="509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86E297-EB86-A14A-9B68-D8AF57BEB11A}"/>
              </a:ext>
            </a:extLst>
          </p:cNvPr>
          <p:cNvSpPr/>
          <p:nvPr/>
        </p:nvSpPr>
        <p:spPr>
          <a:xfrm>
            <a:off x="958642" y="4957417"/>
            <a:ext cx="2799353" cy="264885"/>
          </a:xfrm>
          <a:prstGeom prst="rect">
            <a:avLst/>
          </a:prstGeom>
          <a:solidFill>
            <a:srgbClr val="509D2D"/>
          </a:solidFill>
          <a:ln>
            <a:solidFill>
              <a:srgbClr val="509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A8D967-DB9C-2845-9D0E-A067720C873E}"/>
              </a:ext>
            </a:extLst>
          </p:cNvPr>
          <p:cNvCxnSpPr>
            <a:cxnSpLocks/>
          </p:cNvCxnSpPr>
          <p:nvPr/>
        </p:nvCxnSpPr>
        <p:spPr>
          <a:xfrm>
            <a:off x="7177056" y="2406876"/>
            <a:ext cx="0" cy="3846536"/>
          </a:xfrm>
          <a:prstGeom prst="line">
            <a:avLst/>
          </a:prstGeom>
          <a:ln>
            <a:solidFill>
              <a:srgbClr val="509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systematically recommend the best entrance for each subway station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44790-27E4-F540-8A19-F86B145E3B68}"/>
              </a:ext>
            </a:extLst>
          </p:cNvPr>
          <p:cNvSpPr txBox="1"/>
          <p:nvPr/>
        </p:nvSpPr>
        <p:spPr>
          <a:xfrm>
            <a:off x="960362" y="1998464"/>
            <a:ext cx="60286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dirty="0"/>
              <a:t>Entrances have a wide range of passenger distribution..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960699" y="2406876"/>
            <a:ext cx="6216357" cy="0"/>
          </a:xfrm>
          <a:prstGeom prst="line">
            <a:avLst/>
          </a:prstGeom>
          <a:ln>
            <a:solidFill>
              <a:srgbClr val="509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94AC07-F779-9846-A0C8-A1158E1DCE47}"/>
              </a:ext>
            </a:extLst>
          </p:cNvPr>
          <p:cNvCxnSpPr>
            <a:cxnSpLocks/>
          </p:cNvCxnSpPr>
          <p:nvPr/>
        </p:nvCxnSpPr>
        <p:spPr>
          <a:xfrm>
            <a:off x="3757995" y="2804441"/>
            <a:ext cx="0" cy="3448971"/>
          </a:xfrm>
          <a:prstGeom prst="line">
            <a:avLst/>
          </a:prstGeom>
          <a:ln>
            <a:solidFill>
              <a:srgbClr val="509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9872ACD-8815-BE43-BDE9-3F10DF30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787" y="2205607"/>
            <a:ext cx="402538" cy="402538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890C1C4-58BC-F748-B159-22476A32A2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7751927"/>
              </p:ext>
            </p:extLst>
          </p:nvPr>
        </p:nvGraphicFramePr>
        <p:xfrm>
          <a:off x="958642" y="2652062"/>
          <a:ext cx="2672454" cy="3702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0557363E-CA6F-6743-974D-C21C40F06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1104144"/>
              </p:ext>
            </p:extLst>
          </p:nvPr>
        </p:nvGraphicFramePr>
        <p:xfrm>
          <a:off x="4099407" y="2652062"/>
          <a:ext cx="2672454" cy="3702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7A1DA1FE-6516-C545-82E6-7869AA4FCE00}"/>
              </a:ext>
            </a:extLst>
          </p:cNvPr>
          <p:cNvSpPr/>
          <p:nvPr/>
        </p:nvSpPr>
        <p:spPr>
          <a:xfrm>
            <a:off x="3757992" y="4957417"/>
            <a:ext cx="331707" cy="963317"/>
          </a:xfrm>
          <a:custGeom>
            <a:avLst/>
            <a:gdLst>
              <a:gd name="connsiteX0" fmla="*/ 0 w 2672454"/>
              <a:gd name="connsiteY0" fmla="*/ 0 h 424069"/>
              <a:gd name="connsiteX1" fmla="*/ 2672454 w 2672454"/>
              <a:gd name="connsiteY1" fmla="*/ 0 h 424069"/>
              <a:gd name="connsiteX2" fmla="*/ 2672454 w 2672454"/>
              <a:gd name="connsiteY2" fmla="*/ 424069 h 424069"/>
              <a:gd name="connsiteX3" fmla="*/ 0 w 2672454"/>
              <a:gd name="connsiteY3" fmla="*/ 424069 h 424069"/>
              <a:gd name="connsiteX4" fmla="*/ 0 w 2672454"/>
              <a:gd name="connsiteY4" fmla="*/ 0 h 424069"/>
              <a:gd name="connsiteX0" fmla="*/ 0 w 2672454"/>
              <a:gd name="connsiteY0" fmla="*/ 0 h 1696278"/>
              <a:gd name="connsiteX1" fmla="*/ 2672454 w 2672454"/>
              <a:gd name="connsiteY1" fmla="*/ 0 h 1696278"/>
              <a:gd name="connsiteX2" fmla="*/ 353324 w 2672454"/>
              <a:gd name="connsiteY2" fmla="*/ 1696278 h 1696278"/>
              <a:gd name="connsiteX3" fmla="*/ 0 w 2672454"/>
              <a:gd name="connsiteY3" fmla="*/ 424069 h 1696278"/>
              <a:gd name="connsiteX4" fmla="*/ 0 w 2672454"/>
              <a:gd name="connsiteY4" fmla="*/ 0 h 1696278"/>
              <a:gd name="connsiteX0" fmla="*/ 0 w 2672454"/>
              <a:gd name="connsiteY0" fmla="*/ 0 h 1666970"/>
              <a:gd name="connsiteX1" fmla="*/ 2672454 w 2672454"/>
              <a:gd name="connsiteY1" fmla="*/ 0 h 1666970"/>
              <a:gd name="connsiteX2" fmla="*/ 341601 w 2672454"/>
              <a:gd name="connsiteY2" fmla="*/ 1666970 h 1666970"/>
              <a:gd name="connsiteX3" fmla="*/ 0 w 2672454"/>
              <a:gd name="connsiteY3" fmla="*/ 424069 h 1666970"/>
              <a:gd name="connsiteX4" fmla="*/ 0 w 2672454"/>
              <a:gd name="connsiteY4" fmla="*/ 0 h 1666970"/>
              <a:gd name="connsiteX0" fmla="*/ 0 w 415762"/>
              <a:gd name="connsiteY0" fmla="*/ 0 h 1666970"/>
              <a:gd name="connsiteX1" fmla="*/ 415762 w 415762"/>
              <a:gd name="connsiteY1" fmla="*/ 1242646 h 1666970"/>
              <a:gd name="connsiteX2" fmla="*/ 341601 w 415762"/>
              <a:gd name="connsiteY2" fmla="*/ 1666970 h 1666970"/>
              <a:gd name="connsiteX3" fmla="*/ 0 w 415762"/>
              <a:gd name="connsiteY3" fmla="*/ 424069 h 1666970"/>
              <a:gd name="connsiteX4" fmla="*/ 0 w 415762"/>
              <a:gd name="connsiteY4" fmla="*/ 0 h 1666970"/>
              <a:gd name="connsiteX0" fmla="*/ 0 w 341601"/>
              <a:gd name="connsiteY0" fmla="*/ 0 h 1666970"/>
              <a:gd name="connsiteX1" fmla="*/ 310254 w 341601"/>
              <a:gd name="connsiteY1" fmla="*/ 1248508 h 1666970"/>
              <a:gd name="connsiteX2" fmla="*/ 341601 w 341601"/>
              <a:gd name="connsiteY2" fmla="*/ 1666970 h 1666970"/>
              <a:gd name="connsiteX3" fmla="*/ 0 w 341601"/>
              <a:gd name="connsiteY3" fmla="*/ 424069 h 1666970"/>
              <a:gd name="connsiteX4" fmla="*/ 0 w 341601"/>
              <a:gd name="connsiteY4" fmla="*/ 0 h 1666970"/>
              <a:gd name="connsiteX0" fmla="*/ 0 w 341601"/>
              <a:gd name="connsiteY0" fmla="*/ 0 h 1666970"/>
              <a:gd name="connsiteX1" fmla="*/ 333700 w 341601"/>
              <a:gd name="connsiteY1" fmla="*/ 1242646 h 1666970"/>
              <a:gd name="connsiteX2" fmla="*/ 341601 w 341601"/>
              <a:gd name="connsiteY2" fmla="*/ 1666970 h 1666970"/>
              <a:gd name="connsiteX3" fmla="*/ 0 w 341601"/>
              <a:gd name="connsiteY3" fmla="*/ 424069 h 1666970"/>
              <a:gd name="connsiteX4" fmla="*/ 0 w 341601"/>
              <a:gd name="connsiteY4" fmla="*/ 0 h 1666970"/>
              <a:gd name="connsiteX0" fmla="*/ 0 w 341601"/>
              <a:gd name="connsiteY0" fmla="*/ 0 h 1666970"/>
              <a:gd name="connsiteX1" fmla="*/ 333700 w 341601"/>
              <a:gd name="connsiteY1" fmla="*/ 1242646 h 1666970"/>
              <a:gd name="connsiteX2" fmla="*/ 341601 w 341601"/>
              <a:gd name="connsiteY2" fmla="*/ 1666970 h 1666970"/>
              <a:gd name="connsiteX3" fmla="*/ 0 w 341601"/>
              <a:gd name="connsiteY3" fmla="*/ 473038 h 1666970"/>
              <a:gd name="connsiteX4" fmla="*/ 0 w 341601"/>
              <a:gd name="connsiteY4" fmla="*/ 0 h 1666970"/>
              <a:gd name="connsiteX0" fmla="*/ 0 w 341601"/>
              <a:gd name="connsiteY0" fmla="*/ 0 h 1666970"/>
              <a:gd name="connsiteX1" fmla="*/ 326612 w 341601"/>
              <a:gd name="connsiteY1" fmla="*/ 1199798 h 1666970"/>
              <a:gd name="connsiteX2" fmla="*/ 341601 w 341601"/>
              <a:gd name="connsiteY2" fmla="*/ 1666970 h 1666970"/>
              <a:gd name="connsiteX3" fmla="*/ 0 w 341601"/>
              <a:gd name="connsiteY3" fmla="*/ 473038 h 1666970"/>
              <a:gd name="connsiteX4" fmla="*/ 0 w 341601"/>
              <a:gd name="connsiteY4" fmla="*/ 0 h 1666970"/>
              <a:gd name="connsiteX0" fmla="*/ 0 w 341601"/>
              <a:gd name="connsiteY0" fmla="*/ 0 h 1666970"/>
              <a:gd name="connsiteX1" fmla="*/ 333700 w 341601"/>
              <a:gd name="connsiteY1" fmla="*/ 1199798 h 1666970"/>
              <a:gd name="connsiteX2" fmla="*/ 341601 w 341601"/>
              <a:gd name="connsiteY2" fmla="*/ 1666970 h 1666970"/>
              <a:gd name="connsiteX3" fmla="*/ 0 w 341601"/>
              <a:gd name="connsiteY3" fmla="*/ 473038 h 1666970"/>
              <a:gd name="connsiteX4" fmla="*/ 0 w 341601"/>
              <a:gd name="connsiteY4" fmla="*/ 0 h 1666970"/>
              <a:gd name="connsiteX0" fmla="*/ 0 w 338057"/>
              <a:gd name="connsiteY0" fmla="*/ 0 h 1679212"/>
              <a:gd name="connsiteX1" fmla="*/ 333700 w 338057"/>
              <a:gd name="connsiteY1" fmla="*/ 1199798 h 1679212"/>
              <a:gd name="connsiteX2" fmla="*/ 338057 w 338057"/>
              <a:gd name="connsiteY2" fmla="*/ 1679212 h 1679212"/>
              <a:gd name="connsiteX3" fmla="*/ 0 w 338057"/>
              <a:gd name="connsiteY3" fmla="*/ 473038 h 1679212"/>
              <a:gd name="connsiteX4" fmla="*/ 0 w 338057"/>
              <a:gd name="connsiteY4" fmla="*/ 0 h 1679212"/>
              <a:gd name="connsiteX0" fmla="*/ 0 w 338057"/>
              <a:gd name="connsiteY0" fmla="*/ 0 h 1660849"/>
              <a:gd name="connsiteX1" fmla="*/ 333700 w 338057"/>
              <a:gd name="connsiteY1" fmla="*/ 1199798 h 1660849"/>
              <a:gd name="connsiteX2" fmla="*/ 338057 w 338057"/>
              <a:gd name="connsiteY2" fmla="*/ 1660849 h 1660849"/>
              <a:gd name="connsiteX3" fmla="*/ 0 w 338057"/>
              <a:gd name="connsiteY3" fmla="*/ 473038 h 1660849"/>
              <a:gd name="connsiteX4" fmla="*/ 0 w 338057"/>
              <a:gd name="connsiteY4" fmla="*/ 0 h 1660849"/>
              <a:gd name="connsiteX0" fmla="*/ 0 w 338057"/>
              <a:gd name="connsiteY0" fmla="*/ 0 h 1636365"/>
              <a:gd name="connsiteX1" fmla="*/ 333700 w 338057"/>
              <a:gd name="connsiteY1" fmla="*/ 1199798 h 1636365"/>
              <a:gd name="connsiteX2" fmla="*/ 338057 w 338057"/>
              <a:gd name="connsiteY2" fmla="*/ 1636365 h 1636365"/>
              <a:gd name="connsiteX3" fmla="*/ 0 w 338057"/>
              <a:gd name="connsiteY3" fmla="*/ 473038 h 1636365"/>
              <a:gd name="connsiteX4" fmla="*/ 0 w 338057"/>
              <a:gd name="connsiteY4" fmla="*/ 0 h 1636365"/>
              <a:gd name="connsiteX0" fmla="*/ 0 w 333972"/>
              <a:gd name="connsiteY0" fmla="*/ 0 h 1702169"/>
              <a:gd name="connsiteX1" fmla="*/ 333700 w 333972"/>
              <a:gd name="connsiteY1" fmla="*/ 1199798 h 1702169"/>
              <a:gd name="connsiteX2" fmla="*/ 331707 w 333972"/>
              <a:gd name="connsiteY2" fmla="*/ 1702169 h 1702169"/>
              <a:gd name="connsiteX3" fmla="*/ 0 w 333972"/>
              <a:gd name="connsiteY3" fmla="*/ 473038 h 1702169"/>
              <a:gd name="connsiteX4" fmla="*/ 0 w 333972"/>
              <a:gd name="connsiteY4" fmla="*/ 0 h 1702169"/>
              <a:gd name="connsiteX0" fmla="*/ 0 w 333972"/>
              <a:gd name="connsiteY0" fmla="*/ 0 h 1663783"/>
              <a:gd name="connsiteX1" fmla="*/ 333700 w 333972"/>
              <a:gd name="connsiteY1" fmla="*/ 1199798 h 1663783"/>
              <a:gd name="connsiteX2" fmla="*/ 331707 w 333972"/>
              <a:gd name="connsiteY2" fmla="*/ 1663783 h 1663783"/>
              <a:gd name="connsiteX3" fmla="*/ 0 w 333972"/>
              <a:gd name="connsiteY3" fmla="*/ 473038 h 1663783"/>
              <a:gd name="connsiteX4" fmla="*/ 0 w 333972"/>
              <a:gd name="connsiteY4" fmla="*/ 0 h 1663783"/>
              <a:gd name="connsiteX0" fmla="*/ 0 w 331707"/>
              <a:gd name="connsiteY0" fmla="*/ 0 h 1663783"/>
              <a:gd name="connsiteX1" fmla="*/ 330525 w 331707"/>
              <a:gd name="connsiteY1" fmla="*/ 1238183 h 1663783"/>
              <a:gd name="connsiteX2" fmla="*/ 331707 w 331707"/>
              <a:gd name="connsiteY2" fmla="*/ 1663783 h 1663783"/>
              <a:gd name="connsiteX3" fmla="*/ 0 w 331707"/>
              <a:gd name="connsiteY3" fmla="*/ 473038 h 1663783"/>
              <a:gd name="connsiteX4" fmla="*/ 0 w 331707"/>
              <a:gd name="connsiteY4" fmla="*/ 0 h 1663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707" h="1663783">
                <a:moveTo>
                  <a:pt x="0" y="0"/>
                </a:moveTo>
                <a:lnTo>
                  <a:pt x="330525" y="1238183"/>
                </a:lnTo>
                <a:cubicBezTo>
                  <a:pt x="331977" y="1397988"/>
                  <a:pt x="330255" y="1503978"/>
                  <a:pt x="331707" y="1663783"/>
                </a:cubicBezTo>
                <a:lnTo>
                  <a:pt x="0" y="473038"/>
                </a:lnTo>
                <a:lnTo>
                  <a:pt x="0" y="0"/>
                </a:lnTo>
                <a:close/>
              </a:path>
            </a:pathLst>
          </a:custGeom>
          <a:solidFill>
            <a:srgbClr val="509D2D"/>
          </a:solidFill>
          <a:ln>
            <a:solidFill>
              <a:srgbClr val="509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8EBCC0-B42F-3A48-B4E3-101D87D1E75F}"/>
              </a:ext>
            </a:extLst>
          </p:cNvPr>
          <p:cNvSpPr txBox="1"/>
          <p:nvPr/>
        </p:nvSpPr>
        <p:spPr>
          <a:xfrm>
            <a:off x="960362" y="1483545"/>
            <a:ext cx="60286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Grand Central Station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759E8F-48C4-1B4D-A9A8-3F121A41CC63}"/>
              </a:ext>
            </a:extLst>
          </p:cNvPr>
          <p:cNvSpPr txBox="1"/>
          <p:nvPr/>
        </p:nvSpPr>
        <p:spPr>
          <a:xfrm>
            <a:off x="960362" y="6478357"/>
            <a:ext cx="602867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900" dirty="0"/>
              <a:t>Source: please see appendix</a:t>
            </a:r>
          </a:p>
        </p:txBody>
      </p:sp>
    </p:spTree>
    <p:extLst>
      <p:ext uri="{BB962C8B-B14F-4D97-AF65-F5344CB8AC3E}">
        <p14:creationId xmlns:p14="http://schemas.microsoft.com/office/powerpoint/2010/main" val="2948775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50DE6D3-BB51-8146-A184-511A4C94C9CD}"/>
              </a:ext>
            </a:extLst>
          </p:cNvPr>
          <p:cNvSpPr/>
          <p:nvPr/>
        </p:nvSpPr>
        <p:spPr>
          <a:xfrm>
            <a:off x="4099407" y="5669417"/>
            <a:ext cx="2799353" cy="264885"/>
          </a:xfrm>
          <a:prstGeom prst="rect">
            <a:avLst/>
          </a:prstGeom>
          <a:solidFill>
            <a:srgbClr val="509D2D"/>
          </a:solidFill>
          <a:ln>
            <a:solidFill>
              <a:srgbClr val="509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86E297-EB86-A14A-9B68-D8AF57BEB11A}"/>
              </a:ext>
            </a:extLst>
          </p:cNvPr>
          <p:cNvSpPr/>
          <p:nvPr/>
        </p:nvSpPr>
        <p:spPr>
          <a:xfrm>
            <a:off x="958642" y="4957417"/>
            <a:ext cx="2799353" cy="264885"/>
          </a:xfrm>
          <a:prstGeom prst="rect">
            <a:avLst/>
          </a:prstGeom>
          <a:solidFill>
            <a:srgbClr val="509D2D"/>
          </a:solidFill>
          <a:ln>
            <a:solidFill>
              <a:srgbClr val="509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A8D967-DB9C-2845-9D0E-A067720C873E}"/>
              </a:ext>
            </a:extLst>
          </p:cNvPr>
          <p:cNvCxnSpPr>
            <a:cxnSpLocks/>
          </p:cNvCxnSpPr>
          <p:nvPr/>
        </p:nvCxnSpPr>
        <p:spPr>
          <a:xfrm>
            <a:off x="7177056" y="2406876"/>
            <a:ext cx="0" cy="3846536"/>
          </a:xfrm>
          <a:prstGeom prst="line">
            <a:avLst/>
          </a:prstGeom>
          <a:ln>
            <a:solidFill>
              <a:srgbClr val="509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systematically recommend the best entrance for each subway station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44790-27E4-F540-8A19-F86B145E3B68}"/>
              </a:ext>
            </a:extLst>
          </p:cNvPr>
          <p:cNvSpPr txBox="1"/>
          <p:nvPr/>
        </p:nvSpPr>
        <p:spPr>
          <a:xfrm>
            <a:off x="960362" y="1998464"/>
            <a:ext cx="60286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dirty="0"/>
              <a:t>Entrances have a wide range of passenger distribution..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71CDE-30F6-C84E-91F0-2DDE9646623E}"/>
              </a:ext>
            </a:extLst>
          </p:cNvPr>
          <p:cNvSpPr txBox="1"/>
          <p:nvPr/>
        </p:nvSpPr>
        <p:spPr>
          <a:xfrm>
            <a:off x="7566344" y="1690688"/>
            <a:ext cx="37874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dirty="0"/>
              <a:t>…creating opportunities for optimizing foot traffic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960699" y="2406876"/>
            <a:ext cx="10393101" cy="0"/>
          </a:xfrm>
          <a:prstGeom prst="line">
            <a:avLst/>
          </a:prstGeom>
          <a:ln>
            <a:solidFill>
              <a:srgbClr val="509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94AC07-F779-9846-A0C8-A1158E1DCE47}"/>
              </a:ext>
            </a:extLst>
          </p:cNvPr>
          <p:cNvCxnSpPr>
            <a:cxnSpLocks/>
          </p:cNvCxnSpPr>
          <p:nvPr/>
        </p:nvCxnSpPr>
        <p:spPr>
          <a:xfrm>
            <a:off x="3757995" y="2804441"/>
            <a:ext cx="0" cy="3448971"/>
          </a:xfrm>
          <a:prstGeom prst="line">
            <a:avLst/>
          </a:prstGeom>
          <a:ln>
            <a:solidFill>
              <a:srgbClr val="509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9872ACD-8815-BE43-BDE9-3F10DF30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787" y="2205607"/>
            <a:ext cx="402538" cy="402538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890C1C4-58BC-F748-B159-22476A32A29A}"/>
              </a:ext>
            </a:extLst>
          </p:cNvPr>
          <p:cNvGraphicFramePr/>
          <p:nvPr/>
        </p:nvGraphicFramePr>
        <p:xfrm>
          <a:off x="958642" y="2652062"/>
          <a:ext cx="2672454" cy="3702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0557363E-CA6F-6743-974D-C21C40F06EFB}"/>
              </a:ext>
            </a:extLst>
          </p:cNvPr>
          <p:cNvGraphicFramePr/>
          <p:nvPr/>
        </p:nvGraphicFramePr>
        <p:xfrm>
          <a:off x="4099407" y="2652062"/>
          <a:ext cx="2672454" cy="3702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7A1DA1FE-6516-C545-82E6-7869AA4FCE00}"/>
              </a:ext>
            </a:extLst>
          </p:cNvPr>
          <p:cNvSpPr/>
          <p:nvPr/>
        </p:nvSpPr>
        <p:spPr>
          <a:xfrm>
            <a:off x="3757992" y="4957417"/>
            <a:ext cx="331707" cy="963317"/>
          </a:xfrm>
          <a:custGeom>
            <a:avLst/>
            <a:gdLst>
              <a:gd name="connsiteX0" fmla="*/ 0 w 2672454"/>
              <a:gd name="connsiteY0" fmla="*/ 0 h 424069"/>
              <a:gd name="connsiteX1" fmla="*/ 2672454 w 2672454"/>
              <a:gd name="connsiteY1" fmla="*/ 0 h 424069"/>
              <a:gd name="connsiteX2" fmla="*/ 2672454 w 2672454"/>
              <a:gd name="connsiteY2" fmla="*/ 424069 h 424069"/>
              <a:gd name="connsiteX3" fmla="*/ 0 w 2672454"/>
              <a:gd name="connsiteY3" fmla="*/ 424069 h 424069"/>
              <a:gd name="connsiteX4" fmla="*/ 0 w 2672454"/>
              <a:gd name="connsiteY4" fmla="*/ 0 h 424069"/>
              <a:gd name="connsiteX0" fmla="*/ 0 w 2672454"/>
              <a:gd name="connsiteY0" fmla="*/ 0 h 1696278"/>
              <a:gd name="connsiteX1" fmla="*/ 2672454 w 2672454"/>
              <a:gd name="connsiteY1" fmla="*/ 0 h 1696278"/>
              <a:gd name="connsiteX2" fmla="*/ 353324 w 2672454"/>
              <a:gd name="connsiteY2" fmla="*/ 1696278 h 1696278"/>
              <a:gd name="connsiteX3" fmla="*/ 0 w 2672454"/>
              <a:gd name="connsiteY3" fmla="*/ 424069 h 1696278"/>
              <a:gd name="connsiteX4" fmla="*/ 0 w 2672454"/>
              <a:gd name="connsiteY4" fmla="*/ 0 h 1696278"/>
              <a:gd name="connsiteX0" fmla="*/ 0 w 2672454"/>
              <a:gd name="connsiteY0" fmla="*/ 0 h 1666970"/>
              <a:gd name="connsiteX1" fmla="*/ 2672454 w 2672454"/>
              <a:gd name="connsiteY1" fmla="*/ 0 h 1666970"/>
              <a:gd name="connsiteX2" fmla="*/ 341601 w 2672454"/>
              <a:gd name="connsiteY2" fmla="*/ 1666970 h 1666970"/>
              <a:gd name="connsiteX3" fmla="*/ 0 w 2672454"/>
              <a:gd name="connsiteY3" fmla="*/ 424069 h 1666970"/>
              <a:gd name="connsiteX4" fmla="*/ 0 w 2672454"/>
              <a:gd name="connsiteY4" fmla="*/ 0 h 1666970"/>
              <a:gd name="connsiteX0" fmla="*/ 0 w 415762"/>
              <a:gd name="connsiteY0" fmla="*/ 0 h 1666970"/>
              <a:gd name="connsiteX1" fmla="*/ 415762 w 415762"/>
              <a:gd name="connsiteY1" fmla="*/ 1242646 h 1666970"/>
              <a:gd name="connsiteX2" fmla="*/ 341601 w 415762"/>
              <a:gd name="connsiteY2" fmla="*/ 1666970 h 1666970"/>
              <a:gd name="connsiteX3" fmla="*/ 0 w 415762"/>
              <a:gd name="connsiteY3" fmla="*/ 424069 h 1666970"/>
              <a:gd name="connsiteX4" fmla="*/ 0 w 415762"/>
              <a:gd name="connsiteY4" fmla="*/ 0 h 1666970"/>
              <a:gd name="connsiteX0" fmla="*/ 0 w 341601"/>
              <a:gd name="connsiteY0" fmla="*/ 0 h 1666970"/>
              <a:gd name="connsiteX1" fmla="*/ 310254 w 341601"/>
              <a:gd name="connsiteY1" fmla="*/ 1248508 h 1666970"/>
              <a:gd name="connsiteX2" fmla="*/ 341601 w 341601"/>
              <a:gd name="connsiteY2" fmla="*/ 1666970 h 1666970"/>
              <a:gd name="connsiteX3" fmla="*/ 0 w 341601"/>
              <a:gd name="connsiteY3" fmla="*/ 424069 h 1666970"/>
              <a:gd name="connsiteX4" fmla="*/ 0 w 341601"/>
              <a:gd name="connsiteY4" fmla="*/ 0 h 1666970"/>
              <a:gd name="connsiteX0" fmla="*/ 0 w 341601"/>
              <a:gd name="connsiteY0" fmla="*/ 0 h 1666970"/>
              <a:gd name="connsiteX1" fmla="*/ 333700 w 341601"/>
              <a:gd name="connsiteY1" fmla="*/ 1242646 h 1666970"/>
              <a:gd name="connsiteX2" fmla="*/ 341601 w 341601"/>
              <a:gd name="connsiteY2" fmla="*/ 1666970 h 1666970"/>
              <a:gd name="connsiteX3" fmla="*/ 0 w 341601"/>
              <a:gd name="connsiteY3" fmla="*/ 424069 h 1666970"/>
              <a:gd name="connsiteX4" fmla="*/ 0 w 341601"/>
              <a:gd name="connsiteY4" fmla="*/ 0 h 1666970"/>
              <a:gd name="connsiteX0" fmla="*/ 0 w 341601"/>
              <a:gd name="connsiteY0" fmla="*/ 0 h 1666970"/>
              <a:gd name="connsiteX1" fmla="*/ 333700 w 341601"/>
              <a:gd name="connsiteY1" fmla="*/ 1242646 h 1666970"/>
              <a:gd name="connsiteX2" fmla="*/ 341601 w 341601"/>
              <a:gd name="connsiteY2" fmla="*/ 1666970 h 1666970"/>
              <a:gd name="connsiteX3" fmla="*/ 0 w 341601"/>
              <a:gd name="connsiteY3" fmla="*/ 473038 h 1666970"/>
              <a:gd name="connsiteX4" fmla="*/ 0 w 341601"/>
              <a:gd name="connsiteY4" fmla="*/ 0 h 1666970"/>
              <a:gd name="connsiteX0" fmla="*/ 0 w 341601"/>
              <a:gd name="connsiteY0" fmla="*/ 0 h 1666970"/>
              <a:gd name="connsiteX1" fmla="*/ 326612 w 341601"/>
              <a:gd name="connsiteY1" fmla="*/ 1199798 h 1666970"/>
              <a:gd name="connsiteX2" fmla="*/ 341601 w 341601"/>
              <a:gd name="connsiteY2" fmla="*/ 1666970 h 1666970"/>
              <a:gd name="connsiteX3" fmla="*/ 0 w 341601"/>
              <a:gd name="connsiteY3" fmla="*/ 473038 h 1666970"/>
              <a:gd name="connsiteX4" fmla="*/ 0 w 341601"/>
              <a:gd name="connsiteY4" fmla="*/ 0 h 1666970"/>
              <a:gd name="connsiteX0" fmla="*/ 0 w 341601"/>
              <a:gd name="connsiteY0" fmla="*/ 0 h 1666970"/>
              <a:gd name="connsiteX1" fmla="*/ 333700 w 341601"/>
              <a:gd name="connsiteY1" fmla="*/ 1199798 h 1666970"/>
              <a:gd name="connsiteX2" fmla="*/ 341601 w 341601"/>
              <a:gd name="connsiteY2" fmla="*/ 1666970 h 1666970"/>
              <a:gd name="connsiteX3" fmla="*/ 0 w 341601"/>
              <a:gd name="connsiteY3" fmla="*/ 473038 h 1666970"/>
              <a:gd name="connsiteX4" fmla="*/ 0 w 341601"/>
              <a:gd name="connsiteY4" fmla="*/ 0 h 1666970"/>
              <a:gd name="connsiteX0" fmla="*/ 0 w 338057"/>
              <a:gd name="connsiteY0" fmla="*/ 0 h 1679212"/>
              <a:gd name="connsiteX1" fmla="*/ 333700 w 338057"/>
              <a:gd name="connsiteY1" fmla="*/ 1199798 h 1679212"/>
              <a:gd name="connsiteX2" fmla="*/ 338057 w 338057"/>
              <a:gd name="connsiteY2" fmla="*/ 1679212 h 1679212"/>
              <a:gd name="connsiteX3" fmla="*/ 0 w 338057"/>
              <a:gd name="connsiteY3" fmla="*/ 473038 h 1679212"/>
              <a:gd name="connsiteX4" fmla="*/ 0 w 338057"/>
              <a:gd name="connsiteY4" fmla="*/ 0 h 1679212"/>
              <a:gd name="connsiteX0" fmla="*/ 0 w 338057"/>
              <a:gd name="connsiteY0" fmla="*/ 0 h 1660849"/>
              <a:gd name="connsiteX1" fmla="*/ 333700 w 338057"/>
              <a:gd name="connsiteY1" fmla="*/ 1199798 h 1660849"/>
              <a:gd name="connsiteX2" fmla="*/ 338057 w 338057"/>
              <a:gd name="connsiteY2" fmla="*/ 1660849 h 1660849"/>
              <a:gd name="connsiteX3" fmla="*/ 0 w 338057"/>
              <a:gd name="connsiteY3" fmla="*/ 473038 h 1660849"/>
              <a:gd name="connsiteX4" fmla="*/ 0 w 338057"/>
              <a:gd name="connsiteY4" fmla="*/ 0 h 1660849"/>
              <a:gd name="connsiteX0" fmla="*/ 0 w 338057"/>
              <a:gd name="connsiteY0" fmla="*/ 0 h 1636365"/>
              <a:gd name="connsiteX1" fmla="*/ 333700 w 338057"/>
              <a:gd name="connsiteY1" fmla="*/ 1199798 h 1636365"/>
              <a:gd name="connsiteX2" fmla="*/ 338057 w 338057"/>
              <a:gd name="connsiteY2" fmla="*/ 1636365 h 1636365"/>
              <a:gd name="connsiteX3" fmla="*/ 0 w 338057"/>
              <a:gd name="connsiteY3" fmla="*/ 473038 h 1636365"/>
              <a:gd name="connsiteX4" fmla="*/ 0 w 338057"/>
              <a:gd name="connsiteY4" fmla="*/ 0 h 1636365"/>
              <a:gd name="connsiteX0" fmla="*/ 0 w 333972"/>
              <a:gd name="connsiteY0" fmla="*/ 0 h 1702169"/>
              <a:gd name="connsiteX1" fmla="*/ 333700 w 333972"/>
              <a:gd name="connsiteY1" fmla="*/ 1199798 h 1702169"/>
              <a:gd name="connsiteX2" fmla="*/ 331707 w 333972"/>
              <a:gd name="connsiteY2" fmla="*/ 1702169 h 1702169"/>
              <a:gd name="connsiteX3" fmla="*/ 0 w 333972"/>
              <a:gd name="connsiteY3" fmla="*/ 473038 h 1702169"/>
              <a:gd name="connsiteX4" fmla="*/ 0 w 333972"/>
              <a:gd name="connsiteY4" fmla="*/ 0 h 1702169"/>
              <a:gd name="connsiteX0" fmla="*/ 0 w 333972"/>
              <a:gd name="connsiteY0" fmla="*/ 0 h 1663783"/>
              <a:gd name="connsiteX1" fmla="*/ 333700 w 333972"/>
              <a:gd name="connsiteY1" fmla="*/ 1199798 h 1663783"/>
              <a:gd name="connsiteX2" fmla="*/ 331707 w 333972"/>
              <a:gd name="connsiteY2" fmla="*/ 1663783 h 1663783"/>
              <a:gd name="connsiteX3" fmla="*/ 0 w 333972"/>
              <a:gd name="connsiteY3" fmla="*/ 473038 h 1663783"/>
              <a:gd name="connsiteX4" fmla="*/ 0 w 333972"/>
              <a:gd name="connsiteY4" fmla="*/ 0 h 1663783"/>
              <a:gd name="connsiteX0" fmla="*/ 0 w 331707"/>
              <a:gd name="connsiteY0" fmla="*/ 0 h 1663783"/>
              <a:gd name="connsiteX1" fmla="*/ 330525 w 331707"/>
              <a:gd name="connsiteY1" fmla="*/ 1238183 h 1663783"/>
              <a:gd name="connsiteX2" fmla="*/ 331707 w 331707"/>
              <a:gd name="connsiteY2" fmla="*/ 1663783 h 1663783"/>
              <a:gd name="connsiteX3" fmla="*/ 0 w 331707"/>
              <a:gd name="connsiteY3" fmla="*/ 473038 h 1663783"/>
              <a:gd name="connsiteX4" fmla="*/ 0 w 331707"/>
              <a:gd name="connsiteY4" fmla="*/ 0 h 1663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707" h="1663783">
                <a:moveTo>
                  <a:pt x="0" y="0"/>
                </a:moveTo>
                <a:lnTo>
                  <a:pt x="330525" y="1238183"/>
                </a:lnTo>
                <a:cubicBezTo>
                  <a:pt x="331977" y="1397988"/>
                  <a:pt x="330255" y="1503978"/>
                  <a:pt x="331707" y="1663783"/>
                </a:cubicBezTo>
                <a:lnTo>
                  <a:pt x="0" y="473038"/>
                </a:lnTo>
                <a:lnTo>
                  <a:pt x="0" y="0"/>
                </a:lnTo>
                <a:close/>
              </a:path>
            </a:pathLst>
          </a:custGeom>
          <a:solidFill>
            <a:srgbClr val="509D2D"/>
          </a:solidFill>
          <a:ln>
            <a:solidFill>
              <a:srgbClr val="509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8EBCC0-B42F-3A48-B4E3-101D87D1E75F}"/>
              </a:ext>
            </a:extLst>
          </p:cNvPr>
          <p:cNvSpPr txBox="1"/>
          <p:nvPr/>
        </p:nvSpPr>
        <p:spPr>
          <a:xfrm>
            <a:off x="960362" y="1483545"/>
            <a:ext cx="60286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Grand Central Station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759E8F-48C4-1B4D-A9A8-3F121A41CC63}"/>
              </a:ext>
            </a:extLst>
          </p:cNvPr>
          <p:cNvSpPr txBox="1"/>
          <p:nvPr/>
        </p:nvSpPr>
        <p:spPr>
          <a:xfrm>
            <a:off x="960362" y="6478357"/>
            <a:ext cx="602867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900" dirty="0"/>
              <a:t>Source: please see appendix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787F94B-ACCA-B647-BF7F-C0A16673A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325" y="2608145"/>
            <a:ext cx="3975474" cy="3975474"/>
          </a:xfrm>
          <a:prstGeom prst="rect">
            <a:avLst/>
          </a:prstGeom>
        </p:spPr>
      </p:pic>
      <p:sp>
        <p:nvSpPr>
          <p:cNvPr id="42" name="Rectangular Callout 41">
            <a:extLst>
              <a:ext uri="{FF2B5EF4-FFF2-40B4-BE49-F238E27FC236}">
                <a16:creationId xmlns:a16="http://schemas.microsoft.com/office/drawing/2014/main" id="{E3524FE1-E2A9-A445-89A6-40B8BC08E5AD}"/>
              </a:ext>
            </a:extLst>
          </p:cNvPr>
          <p:cNvSpPr/>
          <p:nvPr/>
        </p:nvSpPr>
        <p:spPr>
          <a:xfrm>
            <a:off x="10176661" y="3534032"/>
            <a:ext cx="1678458" cy="1061850"/>
          </a:xfrm>
          <a:prstGeom prst="wedgeRectCallout">
            <a:avLst>
              <a:gd name="adj1" fmla="val -65005"/>
              <a:gd name="adj2" fmla="val 40591"/>
            </a:avLst>
          </a:prstGeom>
          <a:solidFill>
            <a:srgbClr val="509D2D"/>
          </a:solidFill>
          <a:ln>
            <a:solidFill>
              <a:srgbClr val="509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</a:rPr>
              <a:t>R238A is the consistent best entrance</a:t>
            </a:r>
          </a:p>
        </p:txBody>
      </p:sp>
    </p:spTree>
    <p:extLst>
      <p:ext uri="{BB962C8B-B14F-4D97-AF65-F5344CB8AC3E}">
        <p14:creationId xmlns:p14="http://schemas.microsoft.com/office/powerpoint/2010/main" val="179721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A8D967-DB9C-2845-9D0E-A067720C873E}"/>
              </a:ext>
            </a:extLst>
          </p:cNvPr>
          <p:cNvCxnSpPr>
            <a:cxnSpLocks/>
          </p:cNvCxnSpPr>
          <p:nvPr/>
        </p:nvCxnSpPr>
        <p:spPr>
          <a:xfrm>
            <a:off x="6306969" y="2554005"/>
            <a:ext cx="0" cy="3846536"/>
          </a:xfrm>
          <a:prstGeom prst="line">
            <a:avLst/>
          </a:prstGeom>
          <a:ln>
            <a:solidFill>
              <a:srgbClr val="509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recommendation engine weights entry and exit trends into a single entrance rating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44790-27E4-F540-8A19-F86B145E3B68}"/>
              </a:ext>
            </a:extLst>
          </p:cNvPr>
          <p:cNvSpPr txBox="1"/>
          <p:nvPr/>
        </p:nvSpPr>
        <p:spPr>
          <a:xfrm>
            <a:off x="960362" y="1898887"/>
            <a:ext cx="43398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dirty="0"/>
              <a:t>Strong connection between entries and exits reveal the traffic trends…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71CDE-30F6-C84E-91F0-2DDE9646623E}"/>
              </a:ext>
            </a:extLst>
          </p:cNvPr>
          <p:cNvSpPr txBox="1"/>
          <p:nvPr/>
        </p:nvSpPr>
        <p:spPr>
          <a:xfrm>
            <a:off x="6850251" y="1898887"/>
            <a:ext cx="438601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dirty="0"/>
              <a:t>…our rating formula weights the trends and reveals the best entrances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4A9C5D-B923-9641-9DC6-59C26603011E}"/>
              </a:ext>
            </a:extLst>
          </p:cNvPr>
          <p:cNvCxnSpPr>
            <a:cxnSpLocks/>
          </p:cNvCxnSpPr>
          <p:nvPr/>
        </p:nvCxnSpPr>
        <p:spPr>
          <a:xfrm>
            <a:off x="960699" y="2554005"/>
            <a:ext cx="10393101" cy="0"/>
          </a:xfrm>
          <a:prstGeom prst="line">
            <a:avLst/>
          </a:prstGeom>
          <a:ln>
            <a:solidFill>
              <a:srgbClr val="509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9872ACD-8815-BE43-BDE9-3F10DF30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700" y="2352736"/>
            <a:ext cx="402538" cy="4025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8EBCC0-B42F-3A48-B4E3-101D87D1E75F}"/>
              </a:ext>
            </a:extLst>
          </p:cNvPr>
          <p:cNvSpPr txBox="1"/>
          <p:nvPr/>
        </p:nvSpPr>
        <p:spPr>
          <a:xfrm>
            <a:off x="960362" y="1483545"/>
            <a:ext cx="60286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Grand Central Station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759E8F-48C4-1B4D-A9A8-3F121A41CC63}"/>
              </a:ext>
            </a:extLst>
          </p:cNvPr>
          <p:cNvSpPr txBox="1"/>
          <p:nvPr/>
        </p:nvSpPr>
        <p:spPr>
          <a:xfrm>
            <a:off x="960362" y="6625486"/>
            <a:ext cx="602867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900" dirty="0"/>
              <a:t>Source: please see appendix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A7CD27-9243-A946-9A4F-5F2C4D508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4" t="8254" r="9150" b="6893"/>
          <a:stretch/>
        </p:blipFill>
        <p:spPr>
          <a:xfrm>
            <a:off x="6634523" y="2661035"/>
            <a:ext cx="4787033" cy="3736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26E61C-1EAF-D747-9A08-329172EB1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60" t="8617" r="9603" b="6350"/>
          <a:stretch/>
        </p:blipFill>
        <p:spPr>
          <a:xfrm>
            <a:off x="960362" y="2661035"/>
            <a:ext cx="4823750" cy="3736850"/>
          </a:xfrm>
          <a:prstGeom prst="rect">
            <a:avLst/>
          </a:prstGeom>
        </p:spPr>
      </p:pic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id="{D56FF554-C3FE-AF41-B5E3-C3247E26D6E1}"/>
              </a:ext>
            </a:extLst>
          </p:cNvPr>
          <p:cNvSpPr/>
          <p:nvPr/>
        </p:nvSpPr>
        <p:spPr>
          <a:xfrm>
            <a:off x="10176661" y="3534032"/>
            <a:ext cx="1678458" cy="1061850"/>
          </a:xfrm>
          <a:prstGeom prst="wedgeRectCallout">
            <a:avLst>
              <a:gd name="adj1" fmla="val -65005"/>
              <a:gd name="adj2" fmla="val 40591"/>
            </a:avLst>
          </a:prstGeom>
          <a:solidFill>
            <a:srgbClr val="509D2D"/>
          </a:solidFill>
          <a:ln>
            <a:solidFill>
              <a:srgbClr val="509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</a:rPr>
              <a:t>R238A is the consistent best entrance</a:t>
            </a:r>
          </a:p>
        </p:txBody>
      </p:sp>
    </p:spTree>
    <p:extLst>
      <p:ext uri="{BB962C8B-B14F-4D97-AF65-F5344CB8AC3E}">
        <p14:creationId xmlns:p14="http://schemas.microsoft.com/office/powerpoint/2010/main" val="417644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rating is able to recommend the best entrances consistently for every major station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8EBCC0-B42F-3A48-B4E3-101D87D1E75F}"/>
              </a:ext>
            </a:extLst>
          </p:cNvPr>
          <p:cNvSpPr txBox="1"/>
          <p:nvPr/>
        </p:nvSpPr>
        <p:spPr>
          <a:xfrm>
            <a:off x="960362" y="1483545"/>
            <a:ext cx="60286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Fulton Street, Times Square and Union Street stations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759E8F-48C4-1B4D-A9A8-3F121A41CC63}"/>
              </a:ext>
            </a:extLst>
          </p:cNvPr>
          <p:cNvSpPr txBox="1"/>
          <p:nvPr/>
        </p:nvSpPr>
        <p:spPr>
          <a:xfrm>
            <a:off x="960362" y="6478357"/>
            <a:ext cx="602867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900" dirty="0"/>
              <a:t>Source: please see appendix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54543D-F24F-BB43-8FB1-452DAEC89AE6}"/>
              </a:ext>
            </a:extLst>
          </p:cNvPr>
          <p:cNvGrpSpPr/>
          <p:nvPr/>
        </p:nvGrpSpPr>
        <p:grpSpPr>
          <a:xfrm>
            <a:off x="598575" y="2105247"/>
            <a:ext cx="11097239" cy="3662259"/>
            <a:chOff x="279878" y="2148927"/>
            <a:chExt cx="11723712" cy="38690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B9C6F1-42BE-7C43-9BFA-597D41B38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878" y="2150020"/>
              <a:ext cx="3866819" cy="38668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586D403-17FC-154D-82AE-7057FA6C4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7231" y="2148927"/>
              <a:ext cx="3867912" cy="38679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F2E6429-7E41-004A-9ADE-D0195ABD5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5678" y="2150020"/>
              <a:ext cx="3867912" cy="3867912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21DDA93-1D1E-F246-95EF-B59F3CAD0AFA}"/>
                </a:ext>
              </a:extLst>
            </p:cNvPr>
            <p:cNvCxnSpPr>
              <a:cxnSpLocks/>
            </p:cNvCxnSpPr>
            <p:nvPr/>
          </p:nvCxnSpPr>
          <p:spPr>
            <a:xfrm>
              <a:off x="4167962" y="2148927"/>
              <a:ext cx="0" cy="3846536"/>
            </a:xfrm>
            <a:prstGeom prst="line">
              <a:avLst/>
            </a:prstGeom>
            <a:ln>
              <a:solidFill>
                <a:srgbClr val="509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99DD0F7-86F9-1B40-AED0-37405CD90DBC}"/>
                </a:ext>
              </a:extLst>
            </p:cNvPr>
            <p:cNvCxnSpPr>
              <a:cxnSpLocks/>
            </p:cNvCxnSpPr>
            <p:nvPr/>
          </p:nvCxnSpPr>
          <p:spPr>
            <a:xfrm>
              <a:off x="8114413" y="2148927"/>
              <a:ext cx="0" cy="3846536"/>
            </a:xfrm>
            <a:prstGeom prst="line">
              <a:avLst/>
            </a:prstGeom>
            <a:ln>
              <a:solidFill>
                <a:srgbClr val="509D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ular Callout 24">
            <a:extLst>
              <a:ext uri="{FF2B5EF4-FFF2-40B4-BE49-F238E27FC236}">
                <a16:creationId xmlns:a16="http://schemas.microsoft.com/office/drawing/2014/main" id="{C4C934CF-8D98-2F45-83E6-A5013DC6DE43}"/>
              </a:ext>
            </a:extLst>
          </p:cNvPr>
          <p:cNvSpPr/>
          <p:nvPr/>
        </p:nvSpPr>
        <p:spPr>
          <a:xfrm>
            <a:off x="2024333" y="2909742"/>
            <a:ext cx="757503" cy="464523"/>
          </a:xfrm>
          <a:prstGeom prst="wedgeRectCallout">
            <a:avLst>
              <a:gd name="adj1" fmla="val -65005"/>
              <a:gd name="adj2" fmla="val 40591"/>
            </a:avLst>
          </a:prstGeom>
          <a:solidFill>
            <a:srgbClr val="509D2D"/>
          </a:solidFill>
          <a:ln>
            <a:solidFill>
              <a:srgbClr val="509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bg1"/>
                </a:solidFill>
              </a:rPr>
              <a:t>Best entrance</a:t>
            </a:r>
          </a:p>
        </p:txBody>
      </p:sp>
      <p:sp>
        <p:nvSpPr>
          <p:cNvPr id="26" name="Rectangular Callout 25">
            <a:extLst>
              <a:ext uri="{FF2B5EF4-FFF2-40B4-BE49-F238E27FC236}">
                <a16:creationId xmlns:a16="http://schemas.microsoft.com/office/drawing/2014/main" id="{B3F33B4D-89ED-754D-B0D0-6B375809B2B9}"/>
              </a:ext>
            </a:extLst>
          </p:cNvPr>
          <p:cNvSpPr/>
          <p:nvPr/>
        </p:nvSpPr>
        <p:spPr>
          <a:xfrm>
            <a:off x="6989036" y="2809108"/>
            <a:ext cx="892834" cy="464523"/>
          </a:xfrm>
          <a:prstGeom prst="wedgeRectCallout">
            <a:avLst>
              <a:gd name="adj1" fmla="val -65005"/>
              <a:gd name="adj2" fmla="val 40591"/>
            </a:avLst>
          </a:prstGeom>
          <a:solidFill>
            <a:srgbClr val="509D2D"/>
          </a:solidFill>
          <a:ln>
            <a:solidFill>
              <a:srgbClr val="509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bg1"/>
                </a:solidFill>
              </a:rPr>
              <a:t>Best entrance(s)</a:t>
            </a:r>
          </a:p>
        </p:txBody>
      </p:sp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id="{E34B4F3D-0123-0C44-96F7-D4D60ABA89E9}"/>
              </a:ext>
            </a:extLst>
          </p:cNvPr>
          <p:cNvSpPr/>
          <p:nvPr/>
        </p:nvSpPr>
        <p:spPr>
          <a:xfrm>
            <a:off x="10900191" y="2809107"/>
            <a:ext cx="757503" cy="464523"/>
          </a:xfrm>
          <a:prstGeom prst="wedgeRectCallout">
            <a:avLst>
              <a:gd name="adj1" fmla="val -65005"/>
              <a:gd name="adj2" fmla="val 40591"/>
            </a:avLst>
          </a:prstGeom>
          <a:solidFill>
            <a:srgbClr val="509D2D"/>
          </a:solidFill>
          <a:ln>
            <a:solidFill>
              <a:srgbClr val="509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bg1"/>
                </a:solidFill>
              </a:rPr>
              <a:t>Best entrance</a:t>
            </a:r>
          </a:p>
        </p:txBody>
      </p:sp>
    </p:spTree>
    <p:extLst>
      <p:ext uri="{BB962C8B-B14F-4D97-AF65-F5344CB8AC3E}">
        <p14:creationId xmlns:p14="http://schemas.microsoft.com/office/powerpoint/2010/main" val="4027238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 a next step we propose the analysis of rainy weather on the </a:t>
            </a:r>
            <a:r>
              <a:rPr lang="en-US"/>
              <a:t>entrance recommendation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8EBCC0-B42F-3A48-B4E3-101D87D1E75F}"/>
              </a:ext>
            </a:extLst>
          </p:cNvPr>
          <p:cNvSpPr txBox="1"/>
          <p:nvPr/>
        </p:nvSpPr>
        <p:spPr>
          <a:xfrm>
            <a:off x="960362" y="1483545"/>
            <a:ext cx="60286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Grand Central Station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C228EE-21BE-0A49-82A4-E194BBC26B87}"/>
              </a:ext>
            </a:extLst>
          </p:cNvPr>
          <p:cNvSpPr txBox="1"/>
          <p:nvPr/>
        </p:nvSpPr>
        <p:spPr>
          <a:xfrm>
            <a:off x="960361" y="2168920"/>
            <a:ext cx="650958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dirty="0"/>
              <a:t>Grand Central station shows varying rain-effects on the rating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A72D85-352E-2B49-8B4F-FD1901C053C2}"/>
              </a:ext>
            </a:extLst>
          </p:cNvPr>
          <p:cNvCxnSpPr>
            <a:cxnSpLocks/>
          </p:cNvCxnSpPr>
          <p:nvPr/>
        </p:nvCxnSpPr>
        <p:spPr>
          <a:xfrm>
            <a:off x="960699" y="2554005"/>
            <a:ext cx="10393101" cy="0"/>
          </a:xfrm>
          <a:prstGeom prst="line">
            <a:avLst/>
          </a:prstGeom>
          <a:ln>
            <a:solidFill>
              <a:srgbClr val="509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9759E8F-48C4-1B4D-A9A8-3F121A41CC63}"/>
              </a:ext>
            </a:extLst>
          </p:cNvPr>
          <p:cNvSpPr txBox="1"/>
          <p:nvPr/>
        </p:nvSpPr>
        <p:spPr>
          <a:xfrm>
            <a:off x="960362" y="6478357"/>
            <a:ext cx="602867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900" dirty="0"/>
              <a:t>Source: please see appendix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6F9646-DB8A-9146-B5AE-73C2564F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598"/>
            <a:ext cx="12192000" cy="3657600"/>
          </a:xfrm>
          <a:prstGeom prst="rect">
            <a:avLst/>
          </a:prstGeom>
        </p:spPr>
      </p:pic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4F3EFCCC-99E3-134E-A82E-9528876D73F5}"/>
              </a:ext>
            </a:extLst>
          </p:cNvPr>
          <p:cNvSpPr/>
          <p:nvPr/>
        </p:nvSpPr>
        <p:spPr>
          <a:xfrm>
            <a:off x="8086316" y="3756075"/>
            <a:ext cx="1493782" cy="562707"/>
          </a:xfrm>
          <a:prstGeom prst="wedgeRectCallout">
            <a:avLst>
              <a:gd name="adj1" fmla="val -65005"/>
              <a:gd name="adj2" fmla="val 40591"/>
            </a:avLst>
          </a:prstGeom>
          <a:solidFill>
            <a:srgbClr val="509D2D"/>
          </a:solidFill>
          <a:ln>
            <a:solidFill>
              <a:srgbClr val="509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bg1"/>
                </a:solidFill>
              </a:rPr>
              <a:t>Best entrance gets even better</a:t>
            </a:r>
          </a:p>
        </p:txBody>
      </p:sp>
      <p:sp>
        <p:nvSpPr>
          <p:cNvPr id="30" name="Rectangular Callout 29">
            <a:extLst>
              <a:ext uri="{FF2B5EF4-FFF2-40B4-BE49-F238E27FC236}">
                <a16:creationId xmlns:a16="http://schemas.microsoft.com/office/drawing/2014/main" id="{3955BABB-6422-7A4D-A95E-E5678F6E0942}"/>
              </a:ext>
            </a:extLst>
          </p:cNvPr>
          <p:cNvSpPr/>
          <p:nvPr/>
        </p:nvSpPr>
        <p:spPr>
          <a:xfrm>
            <a:off x="4663467" y="4037428"/>
            <a:ext cx="1493782" cy="562707"/>
          </a:xfrm>
          <a:prstGeom prst="wedgeRectCallout">
            <a:avLst>
              <a:gd name="adj1" fmla="val 31053"/>
              <a:gd name="adj2" fmla="val 90591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bg1"/>
                </a:solidFill>
              </a:rPr>
              <a:t>Worst entrance gets even worse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7F6F4213-7C4F-5F4E-9D4D-08107DB610C1}"/>
              </a:ext>
            </a:extLst>
          </p:cNvPr>
          <p:cNvSpPr/>
          <p:nvPr/>
        </p:nvSpPr>
        <p:spPr>
          <a:xfrm rot="16200000">
            <a:off x="6795458" y="5482824"/>
            <a:ext cx="155449" cy="101083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9546A54B-DDC0-EE43-A84C-6102C20D486E}"/>
              </a:ext>
            </a:extLst>
          </p:cNvPr>
          <p:cNvSpPr/>
          <p:nvPr/>
        </p:nvSpPr>
        <p:spPr>
          <a:xfrm rot="16200000">
            <a:off x="8131432" y="4782180"/>
            <a:ext cx="155449" cy="101083"/>
          </a:xfrm>
          <a:prstGeom prst="triangle">
            <a:avLst/>
          </a:prstGeom>
          <a:solidFill>
            <a:schemeClr val="accent6"/>
          </a:solidFill>
          <a:ln>
            <a:solidFill>
              <a:srgbClr val="509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57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751E-B80D-BE41-B7E6-25A1939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help you integrate the best entrance recommendation into the application?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8EBCC0-B42F-3A48-B4E3-101D87D1E75F}"/>
              </a:ext>
            </a:extLst>
          </p:cNvPr>
          <p:cNvSpPr txBox="1"/>
          <p:nvPr/>
        </p:nvSpPr>
        <p:spPr>
          <a:xfrm>
            <a:off x="960362" y="1483545"/>
            <a:ext cx="60286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Grand Central Station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C228EE-21BE-0A49-82A4-E194BBC26B87}"/>
              </a:ext>
            </a:extLst>
          </p:cNvPr>
          <p:cNvSpPr txBox="1"/>
          <p:nvPr/>
        </p:nvSpPr>
        <p:spPr>
          <a:xfrm>
            <a:off x="960361" y="2168920"/>
            <a:ext cx="67120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dirty="0"/>
              <a:t>The best entrance is only 1 block away from the closest entrance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A72D85-352E-2B49-8B4F-FD1901C053C2}"/>
              </a:ext>
            </a:extLst>
          </p:cNvPr>
          <p:cNvCxnSpPr>
            <a:cxnSpLocks/>
          </p:cNvCxnSpPr>
          <p:nvPr/>
        </p:nvCxnSpPr>
        <p:spPr>
          <a:xfrm>
            <a:off x="960699" y="2554005"/>
            <a:ext cx="10393101" cy="0"/>
          </a:xfrm>
          <a:prstGeom prst="line">
            <a:avLst/>
          </a:prstGeom>
          <a:ln>
            <a:solidFill>
              <a:srgbClr val="509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9759E8F-48C4-1B4D-A9A8-3F121A41CC63}"/>
              </a:ext>
            </a:extLst>
          </p:cNvPr>
          <p:cNvSpPr txBox="1"/>
          <p:nvPr/>
        </p:nvSpPr>
        <p:spPr>
          <a:xfrm>
            <a:off x="960362" y="6478357"/>
            <a:ext cx="602867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900" dirty="0"/>
              <a:t>Source: please see appendix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FEB46-4688-684D-9A3B-93874078A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61" y="2656815"/>
            <a:ext cx="5654752" cy="375051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20DC1BF-77B2-8C48-8EE7-66E57F0FB417}"/>
              </a:ext>
            </a:extLst>
          </p:cNvPr>
          <p:cNvSpPr/>
          <p:nvPr/>
        </p:nvSpPr>
        <p:spPr>
          <a:xfrm>
            <a:off x="2814977" y="5229275"/>
            <a:ext cx="242636" cy="21426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2450DA-AD22-004A-AD1A-451B6F3C3762}"/>
              </a:ext>
            </a:extLst>
          </p:cNvPr>
          <p:cNvCxnSpPr>
            <a:cxnSpLocks/>
          </p:cNvCxnSpPr>
          <p:nvPr/>
        </p:nvCxnSpPr>
        <p:spPr>
          <a:xfrm flipV="1">
            <a:off x="3000551" y="4678757"/>
            <a:ext cx="378405" cy="55726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731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644</Words>
  <Application>Microsoft Macintosh PowerPoint</Application>
  <PresentationFormat>Widescreen</PresentationFormat>
  <Paragraphs>85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Passenger entrance recommendation engine</vt:lpstr>
      <vt:lpstr>Subway passengers are wasting time on their commute and we can help Citymapper users to save time</vt:lpstr>
      <vt:lpstr>Multiple stations have huge commute traffic, hence substantial optimization potential</vt:lpstr>
      <vt:lpstr>We can systematically recommend the best entrance for each subway station</vt:lpstr>
      <vt:lpstr>We can systematically recommend the best entrance for each subway station</vt:lpstr>
      <vt:lpstr>Our recommendation engine weights entry and exit trends into a single entrance rating</vt:lpstr>
      <vt:lpstr>The rating is able to recommend the best entrances consistently for every major station</vt:lpstr>
      <vt:lpstr>As a next step we propose the analysis of rainy weather on the entrance recommendation</vt:lpstr>
      <vt:lpstr>We can help you integrate the best entrance recommendation into the application?</vt:lpstr>
      <vt:lpstr>We can help you integrate the best entrance recommendation into the application?</vt:lpstr>
      <vt:lpstr>APPENDIX</vt:lpstr>
      <vt:lpstr>We followed a thorough methodology to define the recommendation engine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Passenger entrance recommendation engine</dc:title>
  <dc:creator>Krisztian Sandor</dc:creator>
  <cp:lastModifiedBy>Krisztian Sandor</cp:lastModifiedBy>
  <cp:revision>48</cp:revision>
  <dcterms:created xsi:type="dcterms:W3CDTF">2018-09-27T17:21:30Z</dcterms:created>
  <dcterms:modified xsi:type="dcterms:W3CDTF">2018-09-28T16:50:45Z</dcterms:modified>
</cp:coreProperties>
</file>